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0356C153-DAB4-407E-80A3-8699FFA63FD1}">
          <p14:sldIdLst/>
        </p14:section>
        <p14:section name="Untitled Section" id="{6B68FF82-61E1-4CE9-AE03-C161B9EB5B8D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08265-B5E8-4355-991E-78915A3467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02918C-C38F-46DC-8585-89F113277A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46DD0-661B-4D27-8DAD-164948535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E18C-58CC-4910-A072-012F48B4C569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BFB80-2C22-457A-87D1-B09588046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C4A46-8D32-4E04-A6E7-E738A24A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9EBCD-6132-4BE0-8978-8A781B8207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332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0C6D4-2590-4F0B-9993-4270D3C19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07BA1-8556-4211-A51E-6CC3E9E37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6E19F-12F7-43FF-89D0-EF9050FBF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E18C-58CC-4910-A072-012F48B4C569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970D0-E386-4619-A918-F484BCF82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B5F76-508E-4AE5-8B8D-3A5A2A4C4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9EBCD-6132-4BE0-8978-8A781B8207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002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40930-AF47-4036-A6DD-48D2B6B4A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D879F4-0118-4045-A818-E188F4E9F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56F728-4B9E-4BD2-AA47-159FE1FD1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E18C-58CC-4910-A072-012F48B4C569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6DE1D-0346-4357-8553-C355AB2EE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1CF40-6B2A-49D8-8D79-4213FB237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9EBCD-6132-4BE0-8978-8A781B8207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53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7AE9D-3EA7-4EEC-9D18-0A78B6B72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0EB41-2077-4CC0-85FD-1113DBEB0E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8DAB1A-2DAC-4C2C-ACF5-7269D922E9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F227E-1CC7-4C39-95BE-C3141A10A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E18C-58CC-4910-A072-012F48B4C569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DCDFB8-01EC-4D3E-BC2F-BDF895034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03D467-1642-4ABC-B2B4-9021EA1DC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9EBCD-6132-4BE0-8978-8A781B8207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618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20C66-4DED-4A61-BD87-A7F512D6C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35FD59-388A-407C-BE0D-B77E01C0E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83BC21-9BEC-4053-8256-CE96338BF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77B574-D0F0-47F3-AF5C-B50B7DF2AD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EBF3BA-FB1E-489E-9CA3-2CC2EE3403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F2476F-07FF-4877-9A30-94D57C333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E18C-58CC-4910-A072-012F48B4C569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A7AEEE-FA09-4302-8E3B-E1A644C8A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001CFB-CD75-49CE-8E8C-7C2F03C5C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9EBCD-6132-4BE0-8978-8A781B8207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092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339F7-0CD7-4D8F-9C36-465B0614A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3682B5-E24D-476E-9C79-9778F53EA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E18C-58CC-4910-A072-012F48B4C569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FE6521-D5A1-47F2-9377-7E7DD1996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6486EF-78C3-4B36-92AE-D0B056140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9EBCD-6132-4BE0-8978-8A781B8207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7870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97B5C7-52CB-47B7-9CF9-D90126FFB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E18C-58CC-4910-A072-012F48B4C569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2BC372-9B90-4B4D-BD45-0A331452A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6AD17D-61BB-4134-9CF9-C351002F7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9EBCD-6132-4BE0-8978-8A781B8207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288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5E12A-0659-433B-8530-B4477DF85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D67F5-5441-465F-9E0C-2A8803163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3F7ACE-3E00-47E0-927B-6F842D188E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832C05-F177-448A-BDCC-02488431E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E18C-58CC-4910-A072-012F48B4C569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9417C9-A722-429C-B316-06FEB7405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9687C-98FB-4C45-8577-F96C7D950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9EBCD-6132-4BE0-8978-8A781B8207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904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247BA-956F-4444-83B2-E72BD9442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C59BF0-E780-4322-9D03-E8A2AB34B4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03EB0-EB03-4ECB-8356-417B00BD6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24C8F-89B3-4C8D-B85E-F97A544CE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E18C-58CC-4910-A072-012F48B4C569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DE0ED1-568D-4B5C-AFC3-862A27FCA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5AF02B-E8E0-4D08-A47C-BB5152151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9EBCD-6132-4BE0-8978-8A781B8207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871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9667C-8BE3-4EFE-AC27-2D278972A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254D0B-FCF5-4B84-A031-567EB9DFF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619FD-00C7-45DA-894F-0A4BF963E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E18C-58CC-4910-A072-012F48B4C569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92E84-2DE1-402C-96B6-ADFAF99A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9C450-CB09-4C03-9CBF-FC83024EE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9EBCD-6132-4BE0-8978-8A781B8207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128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70ADEA-2F03-4A44-83B6-3E9C7CF711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EF74E7-6A7C-41DB-82F3-753D1D2355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B3B101-C273-4021-B507-AB796D0FF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AE18C-58CC-4910-A072-012F48B4C569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A8A5D-4413-4961-BDDB-6AA4ECDCF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AD895-1171-4D68-B328-1BBA915B3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9EBCD-6132-4BE0-8978-8A781B8207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771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2A484A-D346-4468-9862-94A615955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F12154-3A31-4F88-B486-8DBDF62284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35725-050D-405D-8D26-04F2E216D5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AE18C-58CC-4910-A072-012F48B4C569}" type="datetimeFigureOut">
              <a:rPr lang="en-GB" smtClean="0"/>
              <a:t>28/06/2019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58AED1-A17D-4B30-9F07-206BA8621C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6028B-022B-4095-8B7E-AE83C275F0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9EBCD-6132-4BE0-8978-8A781B8207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8287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712D1-61DC-403A-941A-195D9262E5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048" y="106536"/>
            <a:ext cx="11791030" cy="878889"/>
          </a:xfr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3200" dirty="0"/>
              <a:t>Bell numbers, Stirling numbers, and set partitions.</a:t>
            </a:r>
            <a:br>
              <a:rPr lang="en-US" sz="3200" dirty="0"/>
            </a:br>
            <a:r>
              <a:rPr lang="en-US" sz="3200" dirty="0"/>
              <a:t>W. </a:t>
            </a:r>
            <a:r>
              <a:rPr lang="en-US" sz="3200" dirty="0" err="1"/>
              <a:t>Asakly</a:t>
            </a:r>
            <a:r>
              <a:rPr lang="en-US" sz="3200" dirty="0"/>
              <a:t>, University of Haifa.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ubtitle 2">
                <a:extLst>
                  <a:ext uri="{FF2B5EF4-FFF2-40B4-BE49-F238E27FC236}">
                    <a16:creationId xmlns:a16="http://schemas.microsoft.com/office/drawing/2014/main" id="{460A4CB2-20D7-4AA1-AE58-86282604B1C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4150" y="2686582"/>
                <a:ext cx="3552744" cy="4026735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Introduction</a:t>
                </a:r>
              </a:p>
              <a:p>
                <a:pPr algn="l"/>
                <a:r>
                  <a:rPr lang="en-US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Definition and Properties of Set Partition</a:t>
                </a:r>
              </a:p>
              <a:p>
                <a:pPr marL="342900" indent="-342900" algn="l">
                  <a:lnSpc>
                    <a:spcPct val="100000"/>
                  </a:lnSpc>
                  <a:buFont typeface="Wingdings" panose="05000000000000000000" pitchFamily="2" charset="2"/>
                  <a:buChar char="v"/>
                </a:pPr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GB" sz="1000" b="1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partition </a:t>
                </a:r>
                <a14:m>
                  <m:oMath xmlns:m="http://schemas.openxmlformats.org/officeDocument/2006/math">
                    <m:r>
                      <a:rPr lang="en-US" sz="1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of set </a:t>
                </a:r>
                <a14:m>
                  <m:oMath xmlns:m="http://schemas.openxmlformats.org/officeDocument/2006/math"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 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of size </a:t>
                </a:r>
                <a14:m>
                  <m:oMath xmlns:m="http://schemas.openxmlformats.org/officeDocument/2006/math"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a collection </a:t>
                </a:r>
                <a14:m>
                  <m:oMath xmlns:m="http://schemas.openxmlformats.org/officeDocument/2006/math">
                    <m:r>
                      <a: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1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r>
                      <a:rPr lang="en-US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of non empty disjoint subsets of </a:t>
                </a:r>
                <a14:m>
                  <m:oMath xmlns:m="http://schemas.openxmlformats.org/officeDocument/2006/math"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], 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called blocks, whose union is equal to </a:t>
                </a:r>
                <a14:m>
                  <m:oMath xmlns:m="http://schemas.openxmlformats.org/officeDocument/2006/math"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; we can also say that </a:t>
                </a:r>
                <a14:m>
                  <m:oMath xmlns:m="http://schemas.openxmlformats.org/officeDocument/2006/math">
                    <m:r>
                      <a:rPr lang="en-GB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is a partition of </a:t>
                </a:r>
                <a14:m>
                  <m:oMath xmlns:m="http://schemas.openxmlformats.org/officeDocument/2006/math"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 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with exactly </a:t>
                </a:r>
                <a14:m>
                  <m:oMath xmlns:m="http://schemas.openxmlformats.org/officeDocument/2006/math"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blocks. We assume that blocks are listed in increasing order of their minimal elements, that is, min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&lt;min</a:t>
                </a:r>
                <a:r>
                  <a:rPr lang="en-US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&lt; </a:t>
                </a:r>
                <a14:m>
                  <m:oMath xmlns:m="http://schemas.openxmlformats.org/officeDocument/2006/math">
                    <m:r>
                      <a:rPr lang="en-GB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en-US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func>
                      <m:funcPr>
                        <m:ctrlPr>
                          <a:rPr lang="en-US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sSub>
                          <m:sSubPr>
                            <m:ctrlPr>
                              <a:rPr lang="en-US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1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  <a:r>
                  <a:rPr lang="en-GB" sz="1000" dirty="0"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  <a:p>
                <a:pPr marL="342900" indent="-342900" algn="l">
                  <a:lnSpc>
                    <a:spcPct val="100000"/>
                  </a:lnSpc>
                  <a:buFont typeface="Wingdings" panose="05000000000000000000" pitchFamily="2" charset="2"/>
                  <a:buChar char="v"/>
                </a:pPr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We denote the set of all partitions of </a:t>
                </a:r>
                <a14:m>
                  <m:oMath xmlns:m="http://schemas.openxmlformats.org/officeDocument/2006/math"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 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with exactly </a:t>
                </a:r>
                <a14:m>
                  <m:oMath xmlns:m="http://schemas.openxmlformats.org/officeDocument/2006/math"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blocks to 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and we denote the set of all partitions of </a:t>
                </a:r>
                <a14:m>
                  <m:oMath xmlns:m="http://schemas.openxmlformats.org/officeDocument/2006/math"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 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to 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  <a:endParaRPr lang="en-GB" sz="1000" dirty="0">
                  <a:effectLst/>
                </a:endParaRPr>
              </a:p>
              <a:p>
                <a:pPr marL="342900" indent="-342900" algn="l">
                  <a:lnSpc>
                    <a:spcPct val="100000"/>
                  </a:lnSpc>
                  <a:buFont typeface="Wingdings" panose="05000000000000000000" pitchFamily="2" charset="2"/>
                  <a:buChar char="v"/>
                </a:pPr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number of set partitions of [n] with k blocks is denoted by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and called the </a:t>
                </a:r>
                <a:r>
                  <a:rPr lang="en-GB" sz="1000" b="1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Stirling numbers  </a:t>
                </a:r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of the second kind.</a:t>
                </a:r>
              </a:p>
              <a:p>
                <a:pPr marL="342900" indent="-342900" algn="l">
                  <a:buFont typeface="Wingdings" panose="05000000000000000000" pitchFamily="2" charset="2"/>
                  <a:buChar char="v"/>
                </a:pPr>
                <a:endParaRPr lang="en-GB" sz="1200" dirty="0"/>
              </a:p>
            </p:txBody>
          </p:sp>
        </mc:Choice>
        <mc:Fallback xmlns="">
          <p:sp>
            <p:nvSpPr>
              <p:cNvPr id="4" name="Subtitle 2">
                <a:extLst>
                  <a:ext uri="{FF2B5EF4-FFF2-40B4-BE49-F238E27FC236}">
                    <a16:creationId xmlns:a16="http://schemas.microsoft.com/office/drawing/2014/main" id="{460A4CB2-20D7-4AA1-AE58-86282604B1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150" y="2686582"/>
                <a:ext cx="3552744" cy="40267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ubtitle 2">
            <a:extLst>
              <a:ext uri="{FF2B5EF4-FFF2-40B4-BE49-F238E27FC236}">
                <a16:creationId xmlns:a16="http://schemas.microsoft.com/office/drawing/2014/main" id="{8BEA989B-0307-48BF-8BE1-7B09DB50FCC5}"/>
              </a:ext>
            </a:extLst>
          </p:cNvPr>
          <p:cNvSpPr txBox="1">
            <a:spLocks/>
          </p:cNvSpPr>
          <p:nvPr/>
        </p:nvSpPr>
        <p:spPr>
          <a:xfrm>
            <a:off x="134150" y="1097177"/>
            <a:ext cx="3545150" cy="1460202"/>
          </a:xfrm>
          <a:prstGeom prst="rect">
            <a:avLst/>
          </a:prstGeom>
          <a:ln>
            <a:solidFill>
              <a:srgbClr val="00B0F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Subtitle 2">
                <a:extLst>
                  <a:ext uri="{FF2B5EF4-FFF2-40B4-BE49-F238E27FC236}">
                    <a16:creationId xmlns:a16="http://schemas.microsoft.com/office/drawing/2014/main" id="{6BE5268C-6588-45A0-85DF-715AA3888B1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70269" y="2713168"/>
                <a:ext cx="3896779" cy="941288"/>
              </a:xfrm>
              <a:prstGeom prst="rect">
                <a:avLst/>
              </a:prstGeom>
              <a:ln>
                <a:solidFill>
                  <a:srgbClr val="00B0F0"/>
                </a:solidFill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New  Statistic:</a:t>
                </a:r>
              </a:p>
              <a:p>
                <a:pPr marL="171450" indent="-171450" algn="l">
                  <a:lnSpc>
                    <a:spcPct val="100000"/>
                  </a:lnSpc>
                  <a:buFont typeface="Wingdings" panose="05000000000000000000" pitchFamily="2" charset="2"/>
                  <a:buChar char="v"/>
                </a:pPr>
                <a:r>
                  <a:rPr lang="en-GB" sz="1000" dirty="0"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  <a:t>We define the statistic  </a:t>
                </a:r>
                <a14:m>
                  <m:oMath xmlns:m="http://schemas.openxmlformats.org/officeDocument/2006/math">
                    <m:r>
                      <a:rPr lang="en-GB" sz="1000" b="1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𝒔𝒘𝒓𝒆𝒄</m:t>
                    </m:r>
                  </m:oMath>
                </a14:m>
                <a:r>
                  <a:rPr lang="en-GB" sz="1000" dirty="0"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  <a:t>, where 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𝑠𝑤𝑟𝑒𝑐</m:t>
                    </m:r>
                    <m:d>
                      <m:dPr>
                        <m:ctrlPr>
                          <a:rPr lang="en-US" sz="1000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d>
                  </m:oMath>
                </a14:m>
                <a:r>
                  <a:rPr lang="en-GB" sz="1000" dirty="0"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the sum over all the records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00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000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1000" b="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000" dirty="0"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  <a:t>of the position of a record in </a:t>
                </a:r>
                <a14:m>
                  <m:oMath xmlns:m="http://schemas.openxmlformats.org/officeDocument/2006/math">
                    <m:r>
                      <a:rPr lang="en-GB" sz="10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000" dirty="0"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  <a:t> multiplied by the value of the record.</a:t>
                </a:r>
                <a:endParaRPr lang="en-GB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Subtitle 2">
                <a:extLst>
                  <a:ext uri="{FF2B5EF4-FFF2-40B4-BE49-F238E27FC236}">
                    <a16:creationId xmlns:a16="http://schemas.microsoft.com/office/drawing/2014/main" id="{6BE5268C-6588-45A0-85DF-715AA3888B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269" y="2713168"/>
                <a:ext cx="3896779" cy="9412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00B0F0"/>
                </a:solidFill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Subtitle 2">
                <a:extLst>
                  <a:ext uri="{FF2B5EF4-FFF2-40B4-BE49-F238E27FC236}">
                    <a16:creationId xmlns:a16="http://schemas.microsoft.com/office/drawing/2014/main" id="{7FA8B66F-8462-4515-BB4C-CD163268CD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79459" y="3805138"/>
                <a:ext cx="3896780" cy="1269912"/>
              </a:xfrm>
              <a:prstGeom prst="rect">
                <a:avLst/>
              </a:prstGeom>
              <a:ln>
                <a:solidFill>
                  <a:srgbClr val="00B0F0"/>
                </a:solidFill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400" dirty="0"/>
                  <a:t> </a:t>
                </a:r>
                <a:r>
                  <a:rPr lang="en-US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Ordinary Generating Function:</a:t>
                </a:r>
              </a:p>
              <a:p>
                <a:pPr algn="l">
                  <a:lnSpc>
                    <a:spcPct val="100000"/>
                  </a:lnSpc>
                </a:pPr>
                <a:r>
                  <a:rPr lang="en-GB" sz="1000" dirty="0"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00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000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1000" b="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000" b="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000" b="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1000" b="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sz="1000" b="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000" dirty="0"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  <a:t>  be the ordinary generating function for the number of partitions of </a:t>
                </a:r>
                <a14:m>
                  <m:oMath xmlns:m="http://schemas.openxmlformats.org/officeDocument/2006/math">
                    <m:r>
                      <a:rPr lang="en-GB" sz="10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GB" sz="10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GB" sz="10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GB" sz="1000" dirty="0"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  <a:t> with exactly </a:t>
                </a:r>
                <a14:m>
                  <m:oMath xmlns:m="http://schemas.openxmlformats.org/officeDocument/2006/math">
                    <m:r>
                      <a:rPr lang="en-GB" sz="10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000" dirty="0"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  <a:t> blocks according to the statistic </a:t>
                </a:r>
                <a14:m>
                  <m:oMath xmlns:m="http://schemas.openxmlformats.org/officeDocument/2006/math">
                    <m:r>
                      <a:rPr lang="en-GB" sz="10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𝑠𝑤𝑟𝑒𝑐</m:t>
                    </m:r>
                  </m:oMath>
                </a14:m>
                <a:r>
                  <a:rPr lang="en-GB" sz="1000" dirty="0"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that is</a:t>
                </a:r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100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000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sz="1000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1000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1000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1000" b="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1000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1000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1000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r>
                          <a:rPr lang="en-US" sz="1000" b="0" i="1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sz="1000" b="0" i="1" smtClea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00" b="0" i="1" smtClea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000" b="0" i="1" smtClea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nary>
                          <m:naryPr>
                            <m:chr m:val="∑"/>
                            <m:supHide m:val="on"/>
                            <m:ctrlPr>
                              <a:rPr lang="en-US" sz="1000" b="0" i="1" smtClea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sz="1000" b="0" i="1" smtClea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1000" b="0" i="1" smtClea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sz="1000" b="0" i="1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000" b="0" i="1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sz="1000" b="0" i="1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1000" b="0" i="1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000" b="0" i="1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sub>
                          <m:sup/>
                          <m:e>
                            <m:sSup>
                              <m:sSupPr>
                                <m:ctrlPr>
                                  <a:rPr lang="en-US" sz="1000" b="0" i="1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000" b="0" i="1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p>
                                <m:r>
                                  <a:rPr lang="en-US" sz="1000" b="0" i="1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𝑠𝑤𝑟𝑒𝑐</m:t>
                                </m:r>
                                <m:r>
                                  <a:rPr lang="en-US" sz="1000" b="0" i="1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0" i="1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1000" b="0" i="1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nary>
                      </m:e>
                    </m:nary>
                  </m:oMath>
                </a14:m>
                <a:r>
                  <a:rPr lang="en-GB" sz="1000" dirty="0"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endParaRPr lang="en-GB" sz="1200" dirty="0">
                  <a:effectLst/>
                </a:endParaRPr>
              </a:p>
            </p:txBody>
          </p:sp>
        </mc:Choice>
        <mc:Fallback xmlns="">
          <p:sp>
            <p:nvSpPr>
              <p:cNvPr id="7" name="Subtitle 2">
                <a:extLst>
                  <a:ext uri="{FF2B5EF4-FFF2-40B4-BE49-F238E27FC236}">
                    <a16:creationId xmlns:a16="http://schemas.microsoft.com/office/drawing/2014/main" id="{7FA8B66F-8462-4515-BB4C-CD163268C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9459" y="3805138"/>
                <a:ext cx="3896780" cy="12699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00B0F0"/>
                </a:solidFill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ubtitle 2">
            <a:extLst>
              <a:ext uri="{FF2B5EF4-FFF2-40B4-BE49-F238E27FC236}">
                <a16:creationId xmlns:a16="http://schemas.microsoft.com/office/drawing/2014/main" id="{F6EC1FF9-9EC5-48FE-8799-C507A2A71458}"/>
              </a:ext>
            </a:extLst>
          </p:cNvPr>
          <p:cNvSpPr txBox="1">
            <a:spLocks/>
          </p:cNvSpPr>
          <p:nvPr/>
        </p:nvSpPr>
        <p:spPr>
          <a:xfrm>
            <a:off x="3970268" y="5206083"/>
            <a:ext cx="3896779" cy="1507234"/>
          </a:xfrm>
          <a:prstGeom prst="rect">
            <a:avLst/>
          </a:prstGeom>
          <a:ln>
            <a:solidFill>
              <a:srgbClr val="00B0F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100" dirty="0"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l"/>
            <a:endParaRPr lang="en-GB" sz="1200" dirty="0">
              <a:effectLst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CE7B936-3538-4DF5-A832-C7BC078EB435}"/>
              </a:ext>
            </a:extLst>
          </p:cNvPr>
          <p:cNvSpPr txBox="1">
            <a:spLocks/>
          </p:cNvSpPr>
          <p:nvPr/>
        </p:nvSpPr>
        <p:spPr>
          <a:xfrm>
            <a:off x="8159873" y="1095692"/>
            <a:ext cx="3681252" cy="2417339"/>
          </a:xfrm>
          <a:prstGeom prst="rect">
            <a:avLst/>
          </a:prstGeom>
          <a:ln>
            <a:solidFill>
              <a:srgbClr val="00B0F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Wingdings" panose="05000000000000000000" pitchFamily="2" charset="2"/>
              <a:buChar char="v"/>
            </a:pPr>
            <a:endParaRPr lang="en-GB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473D129-FDBC-44AC-AACB-FC34B56A1C34}"/>
                  </a:ext>
                </a:extLst>
              </p:cNvPr>
              <p:cNvSpPr/>
              <p:nvPr/>
            </p:nvSpPr>
            <p:spPr>
              <a:xfrm>
                <a:off x="159822" y="1171264"/>
                <a:ext cx="3491948" cy="12311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/>
                  <a:t>Abstract</a:t>
                </a:r>
              </a:p>
              <a:p>
                <a:pPr algn="just"/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 this Poster, I will present an explicit formula for the total number of sum weighted records over set partitions of </a:t>
                </a:r>
                <a14:m>
                  <m:oMath xmlns:m="http://schemas.openxmlformats.org/officeDocument/2006/math"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  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with exactly </a:t>
                </a:r>
                <a14:m>
                  <m:oMath xmlns:m="http://schemas.openxmlformats.org/officeDocument/2006/math"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blocks in terms of Stirling numbers of the second kind. I am going to show an explicit formula for the total number of sum weighted records over set partitions of </a:t>
                </a:r>
                <a14:m>
                  <m:oMath xmlns:m="http://schemas.openxmlformats.org/officeDocument/2006/math"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 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 terms of Bell numbers.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473D129-FDBC-44AC-AACB-FC34B56A1C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822" y="1171264"/>
                <a:ext cx="3491948" cy="1231106"/>
              </a:xfrm>
              <a:prstGeom prst="rect">
                <a:avLst/>
              </a:prstGeom>
              <a:blipFill>
                <a:blip r:embed="rId5"/>
                <a:stretch>
                  <a:fillRect t="-990" b="-1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Subtitle 2">
            <a:extLst>
              <a:ext uri="{FF2B5EF4-FFF2-40B4-BE49-F238E27FC236}">
                <a16:creationId xmlns:a16="http://schemas.microsoft.com/office/drawing/2014/main" id="{00570C88-773B-46E6-9288-7DCFFFB88EFB}"/>
              </a:ext>
            </a:extLst>
          </p:cNvPr>
          <p:cNvSpPr txBox="1">
            <a:spLocks/>
          </p:cNvSpPr>
          <p:nvPr/>
        </p:nvSpPr>
        <p:spPr>
          <a:xfrm>
            <a:off x="3970526" y="1102372"/>
            <a:ext cx="3896780" cy="1469984"/>
          </a:xfrm>
          <a:prstGeom prst="rect">
            <a:avLst/>
          </a:prstGeom>
          <a:ln>
            <a:solidFill>
              <a:srgbClr val="00B0F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Important Statistic: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9336131-8A92-4222-96E9-86E430616D4D}"/>
                  </a:ext>
                </a:extLst>
              </p:cNvPr>
              <p:cNvSpPr/>
              <p:nvPr/>
            </p:nvSpPr>
            <p:spPr>
              <a:xfrm>
                <a:off x="3997310" y="2063789"/>
                <a:ext cx="3655827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Wingdings" panose="05000000000000000000" pitchFamily="2" charset="2"/>
                  <a:buChar char="v"/>
                </a:pPr>
                <a:r>
                  <a:rPr lang="en-US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</a:t>
                </a:r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 define  a record in partition </a:t>
                </a:r>
                <a14:m>
                  <m:oMath xmlns:m="http://schemas.openxmlformats.org/officeDocument/2006/math">
                    <m:r>
                      <a:rPr lang="en-GB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by considering the record in the canonical form of </a:t>
                </a:r>
                <a14:m>
                  <m:oMath xmlns:m="http://schemas.openxmlformats.org/officeDocument/2006/math">
                    <m:r>
                      <a:rPr lang="en-GB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9336131-8A92-4222-96E9-86E430616D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310" y="2063789"/>
                <a:ext cx="3655827" cy="400110"/>
              </a:xfrm>
              <a:prstGeom prst="rect">
                <a:avLst/>
              </a:prstGeom>
              <a:blipFill>
                <a:blip r:embed="rId6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239B522-6A79-4C15-AB26-AC2D9447E037}"/>
                  </a:ext>
                </a:extLst>
              </p:cNvPr>
              <p:cNvSpPr/>
              <p:nvPr/>
            </p:nvSpPr>
            <p:spPr>
              <a:xfrm>
                <a:off x="4001016" y="1315453"/>
                <a:ext cx="3655827" cy="8741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Wingdings" panose="05000000000000000000" pitchFamily="2" charset="2"/>
                  <a:buChar char="v"/>
                </a:pPr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GB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be any permutation of length m. An element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GB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a </a:t>
                </a:r>
                <a:r>
                  <a:rPr lang="en-GB" sz="1000" b="1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record</a:t>
                </a:r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=1, 2, …,</m:t>
                    </m:r>
                    <m:r>
                      <a: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Moreover, the index </a:t>
                </a:r>
                <a14:m>
                  <m:oMath xmlns:m="http://schemas.openxmlformats.org/officeDocument/2006/math">
                    <m:r>
                      <a: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of the record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called the </a:t>
                </a:r>
                <a:r>
                  <a:rPr lang="en-GB" sz="1000" b="1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position </a:t>
                </a:r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of this record.</a:t>
                </a:r>
              </a:p>
              <a:p>
                <a:endParaRPr lang="en-GB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239B522-6A79-4C15-AB26-AC2D9447E0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1016" y="1315453"/>
                <a:ext cx="3655827" cy="8741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EAFEDC5-5868-4EB5-A35D-F66B2CC763BC}"/>
                  </a:ext>
                </a:extLst>
              </p:cNvPr>
              <p:cNvSpPr/>
              <p:nvPr/>
            </p:nvSpPr>
            <p:spPr>
              <a:xfrm>
                <a:off x="8168809" y="1164516"/>
                <a:ext cx="3370555" cy="27459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en-GB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GB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en-GB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</m:t>
                                  </m:r>
                                </m:num>
                                <m:den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  <m:d>
                            <m:dPr>
                              <m:ctrlP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</m:t>
                                  </m:r>
                                </m:num>
                                <m:den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a:rPr lang="en-US" sz="1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  <m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nary>
                            <m:naryPr>
                              <m:chr m:val="∑"/>
                              <m:ctrlP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  <m:sup>
                                      <m:r>
                                        <a:rPr lang="en-US" sz="1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p>
                                  </m:sSup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∙(</m:t>
                                  </m:r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+1)∙(</m:t>
                                  </m:r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nary>
                        </m:e>
                      </m:nary>
                      <m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171450" indent="-171450">
                  <a:buFont typeface="Wingdings" panose="05000000000000000000" pitchFamily="2" charset="2"/>
                  <a:buChar char="v"/>
                </a:pPr>
                <a:r>
                  <a:rPr lang="en-GB" sz="1000" b="1" i="1" u="sng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Theorem 3</a:t>
                </a:r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The total number of </a:t>
                </a:r>
                <a14:m>
                  <m:oMath xmlns:m="http://schemas.openxmlformats.org/officeDocument/2006/math"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𝑠𝑤𝑟𝑒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 taken over all set  partitions of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US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is given by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en-GB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+3</m:t>
                              </m:r>
                            </m:sub>
                          </m:sSub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+2</m:t>
                              </m:r>
                            </m:sub>
                          </m:sSub>
                        </m:e>
                      </m:d>
                      <m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num>
                            <m:den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sSub>
                        <m:sSubPr>
                          <m:ctrlP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sSub>
                        <m:sSubPr>
                          <m:ctrlP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171450" indent="-171450">
                  <a:buFont typeface="Wingdings" panose="05000000000000000000" pitchFamily="2" charset="2"/>
                  <a:buChar char="v"/>
                </a:pPr>
                <a:r>
                  <a:rPr lang="en-US" sz="1000" b="1" i="1" u="sng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</a:t>
                </a:r>
                <a:r>
                  <a:rPr lang="en-GB" sz="1000" b="1" i="1" u="sng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eorem</a:t>
                </a:r>
                <a:r>
                  <a:rPr lang="en-GB" sz="1000" b="1" i="1" u="sng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4</a:t>
                </a:r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Asymptotically, the total number of </a:t>
                </a:r>
                <a14:m>
                  <m:oMath xmlns:m="http://schemas.openxmlformats.org/officeDocument/2006/math"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𝑠𝑤𝑟𝑒</m:t>
                    </m:r>
                    <m:r>
                      <a:rPr lang="en-US" sz="1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taken over all set partitions of </a:t>
                </a:r>
                <a14:m>
                  <m:oMath xmlns:m="http://schemas.openxmlformats.org/officeDocument/2006/math">
                    <m:r>
                      <a: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is given by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f>
                        <m:fPr>
                          <m:ctrlPr>
                            <a:rPr lang="en-US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num>
                            <m:den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0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r>
                            <a:rPr lang="en-US" sz="1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1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0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the positive root of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sSup>
                      <m:sSupPr>
                        <m:ctrlPr>
                          <a:rPr lang="en-US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en-US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+1.</m:t>
                    </m:r>
                  </m:oMath>
                </a14:m>
                <a:endParaRPr lang="en-GB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GB" sz="1100" dirty="0"/>
              </a:p>
              <a:p>
                <a:endParaRPr lang="en-GB" sz="11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EAFEDC5-5868-4EB5-A35D-F66B2CC763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809" y="1164516"/>
                <a:ext cx="3370555" cy="2745945"/>
              </a:xfrm>
              <a:prstGeom prst="rect">
                <a:avLst/>
              </a:prstGeom>
              <a:blipFill>
                <a:blip r:embed="rId8"/>
                <a:stretch>
                  <a:fillRect t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7CF6817-1179-4190-B792-B3AA165B52D6}"/>
                  </a:ext>
                </a:extLst>
              </p:cNvPr>
              <p:cNvSpPr/>
              <p:nvPr/>
            </p:nvSpPr>
            <p:spPr>
              <a:xfrm>
                <a:off x="-344743" y="6150250"/>
                <a:ext cx="4076270" cy="5732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800100" lvl="1" indent="-342900">
                  <a:buFont typeface="Wingdings" panose="05000000000000000000" pitchFamily="2" charset="2"/>
                  <a:buChar char="v"/>
                </a:pPr>
                <a:r>
                  <a:rPr lang="en-GB" sz="1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Any partition </a:t>
                </a:r>
                <a14:m>
                  <m:oMath xmlns:m="http://schemas.openxmlformats.org/officeDocument/2006/math">
                    <m:r>
                      <a:rPr lang="en-GB" sz="1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sz="1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can be written as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1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1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1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GB" sz="1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1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1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sz="1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1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sSub>
                          <m:sSubPr>
                            <m:ctrlPr>
                              <a:rPr lang="en-US" sz="1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en-US" sz="1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 sz="1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GB" sz="1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GB" sz="1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, and this form is called the </a:t>
                </a:r>
                <a:r>
                  <a:rPr lang="en-GB" sz="1000" b="1" i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canonical sequential form</a:t>
                </a:r>
                <a:r>
                  <a:rPr lang="en-GB" sz="10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7CF6817-1179-4190-B792-B3AA165B52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44743" y="6150250"/>
                <a:ext cx="4076270" cy="573234"/>
              </a:xfrm>
              <a:prstGeom prst="rect">
                <a:avLst/>
              </a:prstGeom>
              <a:blipFill>
                <a:blip r:embed="rId9"/>
                <a:stretch>
                  <a:fillRect b="-42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AD4ED95-417D-4012-B92B-EE66A14FABC0}"/>
                  </a:ext>
                </a:extLst>
              </p:cNvPr>
              <p:cNvSpPr/>
              <p:nvPr/>
            </p:nvSpPr>
            <p:spPr>
              <a:xfrm>
                <a:off x="105048" y="5712843"/>
                <a:ext cx="3679486" cy="4069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v"/>
                </a:pPr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By definition,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GB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GB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sz="1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1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nary>
                    <m:r>
                      <a:rPr lang="en-US" sz="1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which are known as </a:t>
                </a:r>
                <a:r>
                  <a:rPr lang="en-GB" sz="1000" b="1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Bell </a:t>
                </a:r>
                <a:r>
                  <a:rPr lang="en-GB" sz="1000" b="1" i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numbers</a:t>
                </a:r>
                <a:r>
                  <a:rPr lang="en-GB" sz="100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  <a:endParaRPr lang="en-GB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AD4ED95-417D-4012-B92B-EE66A14FAB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48" y="5712843"/>
                <a:ext cx="3679486" cy="406906"/>
              </a:xfrm>
              <a:prstGeom prst="rect">
                <a:avLst/>
              </a:prstGeom>
              <a:blipFill>
                <a:blip r:embed="rId10"/>
                <a:stretch>
                  <a:fillRect t="-52239" b="-477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54B6A56-1FC0-4602-A3DA-2516D91631D5}"/>
                  </a:ext>
                </a:extLst>
              </p:cNvPr>
              <p:cNvSpPr/>
              <p:nvPr/>
            </p:nvSpPr>
            <p:spPr>
              <a:xfrm>
                <a:off x="3952826" y="5161873"/>
                <a:ext cx="3896779" cy="12052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Main Results</a:t>
                </a:r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171450" indent="-171450">
                  <a:buFont typeface="Wingdings" panose="05000000000000000000" pitchFamily="2" charset="2"/>
                  <a:buChar char="v"/>
                </a:pPr>
                <a:r>
                  <a:rPr lang="en-GB" sz="1000" b="1" i="1" u="sng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Theorem 1</a:t>
                </a:r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The ordinary generating function for the number of partitions of </a:t>
                </a:r>
                <a14:m>
                  <m:oMath xmlns:m="http://schemas.openxmlformats.org/officeDocument/2006/math"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with exactly </a:t>
                </a:r>
                <a14:m>
                  <m:oMath xmlns:m="http://schemas.openxmlformats.org/officeDocument/2006/math"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blocks according to the statistic </a:t>
                </a:r>
                <a14:m>
                  <m:oMath xmlns:m="http://schemas.openxmlformats.org/officeDocument/2006/math"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𝑠𝑤𝑟𝑒𝑐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given by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f>
                            <m:fPr>
                              <m:ctrlP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sz="1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p>
                              </m:sSup>
                              <m:r>
                                <a:rPr lang="en-US" sz="1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sz="1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+1)(</m:t>
                                  </m:r>
                                  <m:r>
                                    <a:rPr lang="en-US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nary>
                                <m:naryPr>
                                  <m:chr m:val="∏"/>
                                  <m:ctrlP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  <m:sup>
                                  <m:r>
                                    <a:rPr lang="en-US" sz="1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sz="1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p>
                                      <m:r>
                                        <a:rPr lang="en-US" sz="1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</m:sup>
                                  </m:sSup>
                                </m:e>
                              </m:nary>
                            </m:den>
                          </m:f>
                          <m:r>
                            <a:rPr lang="en-US" sz="1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GB" sz="10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54B6A56-1FC0-4602-A3DA-2516D91631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2826" y="5161873"/>
                <a:ext cx="3896779" cy="1205266"/>
              </a:xfrm>
              <a:prstGeom prst="rect">
                <a:avLst/>
              </a:prstGeom>
              <a:blipFill>
                <a:blip r:embed="rId11"/>
                <a:stretch>
                  <a:fillRect l="-469" t="-1523" b="-604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7DA464E-FE7B-42E9-855B-D2EB14D11719}"/>
                  </a:ext>
                </a:extLst>
              </p:cNvPr>
              <p:cNvSpPr/>
              <p:nvPr/>
            </p:nvSpPr>
            <p:spPr>
              <a:xfrm>
                <a:off x="3997310" y="6270716"/>
                <a:ext cx="3896780" cy="4069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Wingdings" panose="05000000000000000000" pitchFamily="2" charset="2"/>
                  <a:buChar char="v"/>
                </a:pPr>
                <a:r>
                  <a:rPr lang="en-GB" sz="1000" b="1" i="1" u="sng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Theorem 2</a:t>
                </a:r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The total number of </a:t>
                </a:r>
                <a14:m>
                  <m:oMath xmlns:m="http://schemas.openxmlformats.org/officeDocument/2006/math">
                    <m:r>
                      <a:rPr lang="en-GB" sz="1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𝑠𝑤𝑟𝑒𝑐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taken over all set partitions of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with exactly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blocks, is given by</a:t>
                </a: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7DA464E-FE7B-42E9-855B-D2EB14D117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310" y="6270716"/>
                <a:ext cx="3896780" cy="406906"/>
              </a:xfrm>
              <a:prstGeom prst="rect">
                <a:avLst/>
              </a:prstGeom>
              <a:blipFill>
                <a:blip r:embed="rId12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1ABBC96A-0394-4FA8-A729-2A595F2ADE9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23039" y="4294063"/>
            <a:ext cx="2027711" cy="1500739"/>
          </a:xfrm>
          <a:prstGeom prst="rect">
            <a:avLst/>
          </a:prstGeom>
        </p:spPr>
      </p:pic>
      <p:sp>
        <p:nvSpPr>
          <p:cNvPr id="22" name="Subtitle 2">
            <a:extLst>
              <a:ext uri="{FF2B5EF4-FFF2-40B4-BE49-F238E27FC236}">
                <a16:creationId xmlns:a16="http://schemas.microsoft.com/office/drawing/2014/main" id="{BE0EB006-8459-4DFC-B5FB-169F16E55FBA}"/>
              </a:ext>
            </a:extLst>
          </p:cNvPr>
          <p:cNvSpPr txBox="1">
            <a:spLocks/>
          </p:cNvSpPr>
          <p:nvPr/>
        </p:nvSpPr>
        <p:spPr>
          <a:xfrm>
            <a:off x="8168804" y="3684714"/>
            <a:ext cx="3681252" cy="2054994"/>
          </a:xfrm>
          <a:prstGeom prst="rect">
            <a:avLst/>
          </a:prstGeom>
          <a:ln>
            <a:solidFill>
              <a:srgbClr val="00B0F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Wingdings" panose="05000000000000000000" pitchFamily="2" charset="2"/>
              <a:buChar char="v"/>
            </a:pPr>
            <a:endParaRPr lang="en-GB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F45B5B7-E1C2-45CC-B7B2-4A9A316F7D55}"/>
                  </a:ext>
                </a:extLst>
              </p:cNvPr>
              <p:cNvSpPr txBox="1"/>
              <p:nvPr/>
            </p:nvSpPr>
            <p:spPr>
              <a:xfrm>
                <a:off x="8341260" y="3739808"/>
                <a:ext cx="169563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graph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endParaRPr lang="en-GB" sz="1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F45B5B7-E1C2-45CC-B7B2-4A9A316F7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260" y="3739808"/>
                <a:ext cx="1695635" cy="276999"/>
              </a:xfrm>
              <a:prstGeom prst="rect">
                <a:avLst/>
              </a:prstGeom>
              <a:blipFill>
                <a:blip r:embed="rId14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Subtitle 2">
            <a:extLst>
              <a:ext uri="{FF2B5EF4-FFF2-40B4-BE49-F238E27FC236}">
                <a16:creationId xmlns:a16="http://schemas.microsoft.com/office/drawing/2014/main" id="{9A47EE0F-A555-4D78-907B-610CCCEF888C}"/>
              </a:ext>
            </a:extLst>
          </p:cNvPr>
          <p:cNvSpPr txBox="1">
            <a:spLocks/>
          </p:cNvSpPr>
          <p:nvPr/>
        </p:nvSpPr>
        <p:spPr>
          <a:xfrm>
            <a:off x="8159873" y="5937303"/>
            <a:ext cx="3690183" cy="752418"/>
          </a:xfrm>
          <a:prstGeom prst="rect">
            <a:avLst/>
          </a:prstGeom>
          <a:ln>
            <a:solidFill>
              <a:srgbClr val="00B0F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7018F30-4877-4DB4-82ED-093E0281672B}"/>
              </a:ext>
            </a:extLst>
          </p:cNvPr>
          <p:cNvSpPr/>
          <p:nvPr/>
        </p:nvSpPr>
        <p:spPr>
          <a:xfrm>
            <a:off x="8232665" y="6036513"/>
            <a:ext cx="36084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1" i="1" u="sng" dirty="0"/>
              <a:t>Acknowledgement</a:t>
            </a:r>
            <a:r>
              <a:rPr lang="en-GB" sz="1000" dirty="0"/>
              <a:t>: The research of the author</a:t>
            </a:r>
          </a:p>
          <a:p>
            <a:r>
              <a:rPr lang="en-GB" sz="1000" dirty="0"/>
              <a:t>was supported by the Ministry of Science and Technology,</a:t>
            </a:r>
          </a:p>
          <a:p>
            <a:r>
              <a:rPr lang="en-GB" sz="1000" dirty="0"/>
              <a:t>Israel.</a:t>
            </a:r>
          </a:p>
        </p:txBody>
      </p:sp>
    </p:spTree>
    <p:extLst>
      <p:ext uri="{BB962C8B-B14F-4D97-AF65-F5344CB8AC3E}">
        <p14:creationId xmlns:p14="http://schemas.microsoft.com/office/powerpoint/2010/main" val="2705582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19324</TotalTime>
  <Words>600</Words>
  <Application>Microsoft Office PowerPoint</Application>
  <PresentationFormat>Widescreen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Wingdings</vt:lpstr>
      <vt:lpstr>Office Theme</vt:lpstr>
      <vt:lpstr>Bell numbers, Stirling numbers, and set partitions. W. Asakly, University of Haifa.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Bell numbers, Stirling numbers and set partitions. W. Asakly, University of Haifa.</dc:title>
  <dc:creator>ולאא עסאלקה</dc:creator>
  <cp:lastModifiedBy>Walaa Asalka</cp:lastModifiedBy>
  <cp:revision>53</cp:revision>
  <dcterms:created xsi:type="dcterms:W3CDTF">2019-05-17T16:22:14Z</dcterms:created>
  <dcterms:modified xsi:type="dcterms:W3CDTF">2019-06-28T09:20:24Z</dcterms:modified>
</cp:coreProperties>
</file>