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1" r:id="rId4"/>
    <p:sldId id="262" r:id="rId5"/>
    <p:sldId id="263" r:id="rId6"/>
    <p:sldId id="266" r:id="rId7"/>
    <p:sldId id="264" r:id="rId8"/>
    <p:sldId id="272" r:id="rId9"/>
    <p:sldId id="265" r:id="rId10"/>
    <p:sldId id="273" r:id="rId11"/>
    <p:sldId id="276" r:id="rId12"/>
    <p:sldId id="270" r:id="rId13"/>
    <p:sldId id="275"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3"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1AFA"/>
    <a:srgbClr val="781E78"/>
    <a:srgbClr val="D2DEEF"/>
    <a:srgbClr val="EAEFF7"/>
    <a:srgbClr val="965096"/>
    <a:srgbClr val="140395"/>
    <a:srgbClr val="3861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71" autoAdjust="0"/>
    <p:restoredTop sz="94660"/>
  </p:normalViewPr>
  <p:slideViewPr>
    <p:cSldViewPr snapToGrid="0">
      <p:cViewPr varScale="1">
        <p:scale>
          <a:sx n="67" d="100"/>
          <a:sy n="67" d="100"/>
        </p:scale>
        <p:origin x="100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6-11T17:57:41.144" idx="2">
    <p:pos x="10" y="10"/>
    <p:text>Each part of the partition is duplicated k times, such that all k duplication of the first part is on the first interval, than all duplication of the second part on the second interval, and so on.
We create this new permutation such that in each strip there is a pi-copy. So in total we have k pi copy one in each strip.
Good partition means there is only this k pi-copy in our new permutation.
For finding u of pi, we can play with the direction of each interval and find the biggest partition such that some directions keep that property.</p:text>
    <p:extLst mod="1">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CA0DE-15CD-4B21-9F78-0418C353D6DD}" type="datetimeFigureOut">
              <a:rPr lang="en-US" smtClean="0"/>
              <a:t>6/18/2019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13627-B9B7-49B2-BBA8-1CAE5B57AB16}" type="slidenum">
              <a:rPr lang="en-US" smtClean="0"/>
              <a:t>‹#›</a:t>
            </a:fld>
            <a:endParaRPr lang="en-US"/>
          </a:p>
        </p:txBody>
      </p:sp>
    </p:spTree>
    <p:extLst>
      <p:ext uri="{BB962C8B-B14F-4D97-AF65-F5344CB8AC3E}">
        <p14:creationId xmlns:p14="http://schemas.microsoft.com/office/powerpoint/2010/main" val="311257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013627-B9B7-49B2-BBA8-1CAE5B57AB16}" type="slidenum">
              <a:rPr lang="en-US" smtClean="0"/>
              <a:t>10</a:t>
            </a:fld>
            <a:endParaRPr lang="en-US"/>
          </a:p>
        </p:txBody>
      </p:sp>
    </p:spTree>
    <p:extLst>
      <p:ext uri="{BB962C8B-B14F-4D97-AF65-F5344CB8AC3E}">
        <p14:creationId xmlns:p14="http://schemas.microsoft.com/office/powerpoint/2010/main" val="40625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013627-B9B7-49B2-BBA8-1CAE5B57AB16}" type="slidenum">
              <a:rPr lang="en-US" smtClean="0"/>
              <a:t>11</a:t>
            </a:fld>
            <a:endParaRPr lang="en-US"/>
          </a:p>
        </p:txBody>
      </p:sp>
    </p:spTree>
    <p:extLst>
      <p:ext uri="{BB962C8B-B14F-4D97-AF65-F5344CB8AC3E}">
        <p14:creationId xmlns:p14="http://schemas.microsoft.com/office/powerpoint/2010/main" val="2791922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013627-B9B7-49B2-BBA8-1CAE5B57AB16}" type="slidenum">
              <a:rPr lang="en-US" smtClean="0"/>
              <a:t>14</a:t>
            </a:fld>
            <a:endParaRPr lang="en-US"/>
          </a:p>
        </p:txBody>
      </p:sp>
    </p:spTree>
    <p:extLst>
      <p:ext uri="{BB962C8B-B14F-4D97-AF65-F5344CB8AC3E}">
        <p14:creationId xmlns:p14="http://schemas.microsoft.com/office/powerpoint/2010/main" val="4230387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C0C7164-DE12-4638-A6A9-F78000016007}"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169787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0C7164-DE12-4638-A6A9-F78000016007}"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288112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0C7164-DE12-4638-A6A9-F78000016007}"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2955437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0C7164-DE12-4638-A6A9-F78000016007}"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313106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0C7164-DE12-4638-A6A9-F78000016007}" type="datetimeFigureOut">
              <a:rPr lang="en-US" smtClean="0"/>
              <a:t>6/18/2019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2320725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0C7164-DE12-4638-A6A9-F78000016007}" type="datetimeFigureOut">
              <a:rPr lang="en-US" smtClean="0"/>
              <a:t>6/18/2019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200783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0C7164-DE12-4638-A6A9-F78000016007}" type="datetimeFigureOut">
              <a:rPr lang="en-US" smtClean="0"/>
              <a:t>6/18/2019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3005908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0C7164-DE12-4638-A6A9-F78000016007}"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3646190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0C7164-DE12-4638-A6A9-F78000016007}" type="datetimeFigureOut">
              <a:rPr lang="en-US" smtClean="0"/>
              <a:t>6/18/2019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790570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0C7164-DE12-4638-A6A9-F78000016007}"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1027408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0C7164-DE12-4638-A6A9-F78000016007}" type="datetimeFigureOut">
              <a:rPr lang="en-US" smtClean="0"/>
              <a:t>6/18/2019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3C41E3-0DF2-4471-A56F-B46FA67DE608}" type="slidenum">
              <a:rPr lang="en-US" smtClean="0"/>
              <a:t>‹#›</a:t>
            </a:fld>
            <a:endParaRPr lang="en-US"/>
          </a:p>
        </p:txBody>
      </p:sp>
    </p:spTree>
    <p:extLst>
      <p:ext uri="{BB962C8B-B14F-4D97-AF65-F5344CB8AC3E}">
        <p14:creationId xmlns:p14="http://schemas.microsoft.com/office/powerpoint/2010/main" val="1001905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C7164-DE12-4638-A6A9-F78000016007}" type="datetimeFigureOut">
              <a:rPr lang="en-US" smtClean="0"/>
              <a:t>6/18/2019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3C41E3-0DF2-4471-A56F-B46FA67DE608}" type="slidenum">
              <a:rPr lang="en-US" smtClean="0"/>
              <a:t>‹#›</a:t>
            </a:fld>
            <a:endParaRPr lang="en-US"/>
          </a:p>
        </p:txBody>
      </p:sp>
    </p:spTree>
    <p:extLst>
      <p:ext uri="{BB962C8B-B14F-4D97-AF65-F5344CB8AC3E}">
        <p14:creationId xmlns:p14="http://schemas.microsoft.com/office/powerpoint/2010/main" val="4210759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0.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367748" y="333375"/>
            <a:ext cx="11539330" cy="1511300"/>
          </a:xfrm>
        </p:spPr>
        <p:txBody>
          <a:bodyPr anchor="ctr">
            <a:normAutofit/>
          </a:bodyPr>
          <a:lstStyle/>
          <a:p>
            <a:r>
              <a:rPr lang="en-US" altLang="en-US" sz="4000" dirty="0">
                <a:solidFill>
                  <a:srgbClr val="FF0000"/>
                </a:solidFill>
                <a:latin typeface="Comic Sans MS" panose="030F0702030302020204" pitchFamily="66" charset="0"/>
              </a:rPr>
              <a:t>Testing for Forbidden Patterns in Permutations</a:t>
            </a:r>
          </a:p>
        </p:txBody>
      </p:sp>
      <p:sp>
        <p:nvSpPr>
          <p:cNvPr id="8195" name="Rectangle 3"/>
          <p:cNvSpPr>
            <a:spLocks noGrp="1" noChangeArrowheads="1"/>
          </p:cNvSpPr>
          <p:nvPr>
            <p:ph type="subTitle" idx="1"/>
          </p:nvPr>
        </p:nvSpPr>
        <p:spPr>
          <a:xfrm>
            <a:off x="2895600" y="2276476"/>
            <a:ext cx="6400800" cy="3362325"/>
          </a:xfrm>
        </p:spPr>
        <p:txBody>
          <a:bodyPr>
            <a:normAutofit fontScale="92500"/>
          </a:bodyPr>
          <a:lstStyle/>
          <a:p>
            <a:pPr rtl="0"/>
            <a:endParaRPr lang="en-US" altLang="en-US" sz="3200" dirty="0">
              <a:solidFill>
                <a:schemeClr val="accent2"/>
              </a:solidFill>
              <a:latin typeface="Comic Sans MS" panose="030F0702030302020204" pitchFamily="66" charset="0"/>
            </a:endParaRPr>
          </a:p>
          <a:p>
            <a:r>
              <a:rPr lang="en-US" altLang="en-US" sz="4300" dirty="0">
                <a:solidFill>
                  <a:srgbClr val="351AFA"/>
                </a:solidFill>
                <a:latin typeface="Comic Sans MS" panose="030F0702030302020204" pitchFamily="66" charset="0"/>
              </a:rPr>
              <a:t>Gil Laufer</a:t>
            </a:r>
          </a:p>
          <a:p>
            <a:r>
              <a:rPr lang="en-US" altLang="en-US" sz="3200" dirty="0">
                <a:solidFill>
                  <a:srgbClr val="351AFA"/>
                </a:solidFill>
                <a:latin typeface="Comic Sans MS" panose="030F0702030302020204" pitchFamily="66" charset="0"/>
              </a:rPr>
              <a:t>Haifa University, CS Dept.</a:t>
            </a:r>
          </a:p>
          <a:p>
            <a:endParaRPr lang="en-US" altLang="en-US" sz="3200" dirty="0">
              <a:solidFill>
                <a:srgbClr val="351AFA"/>
              </a:solidFill>
              <a:latin typeface="Comic Sans MS" panose="030F0702030302020204" pitchFamily="66" charset="0"/>
            </a:endParaRPr>
          </a:p>
          <a:p>
            <a:endParaRPr lang="en-US" altLang="en-US" sz="3200" dirty="0">
              <a:solidFill>
                <a:srgbClr val="351AFA"/>
              </a:solidFill>
              <a:latin typeface="Comic Sans MS" panose="030F0702030302020204" pitchFamily="66" charset="0"/>
            </a:endParaRPr>
          </a:p>
          <a:p>
            <a:r>
              <a:rPr lang="en-US" altLang="en-US" sz="3200" dirty="0">
                <a:solidFill>
                  <a:schemeClr val="bg1">
                    <a:lumMod val="50000"/>
                  </a:schemeClr>
                </a:solidFill>
                <a:latin typeface="Comic Sans MS" panose="030F0702030302020204" pitchFamily="66" charset="0"/>
              </a:rPr>
              <a:t> </a:t>
            </a:r>
            <a:r>
              <a:rPr lang="en-US" altLang="en-US" sz="3200" dirty="0" smtClean="0">
                <a:solidFill>
                  <a:schemeClr val="bg1">
                    <a:lumMod val="50000"/>
                  </a:schemeClr>
                </a:solidFill>
                <a:latin typeface="Comic Sans MS" panose="030F0702030302020204" pitchFamily="66" charset="0"/>
              </a:rPr>
              <a:t>Joint </a:t>
            </a:r>
            <a:r>
              <a:rPr lang="en-US" altLang="en-US" sz="3200" dirty="0">
                <a:solidFill>
                  <a:schemeClr val="bg1">
                    <a:lumMod val="50000"/>
                  </a:schemeClr>
                </a:solidFill>
                <a:latin typeface="Comic Sans MS" panose="030F0702030302020204" pitchFamily="66" charset="0"/>
              </a:rPr>
              <a:t>work with Yuri </a:t>
            </a:r>
            <a:r>
              <a:rPr lang="en-US" altLang="en-US" sz="3200" dirty="0" err="1">
                <a:solidFill>
                  <a:schemeClr val="bg1">
                    <a:lumMod val="50000"/>
                  </a:schemeClr>
                </a:solidFill>
                <a:latin typeface="Comic Sans MS" panose="030F0702030302020204" pitchFamily="66" charset="0"/>
              </a:rPr>
              <a:t>Rabinovich</a:t>
            </a:r>
            <a:r>
              <a:rPr lang="en-US" altLang="en-US" sz="3200" dirty="0">
                <a:solidFill>
                  <a:schemeClr val="bg1">
                    <a:lumMod val="50000"/>
                  </a:schemeClr>
                </a:solidFill>
                <a:latin typeface="Comic Sans MS" panose="030F0702030302020204" pitchFamily="66" charset="0"/>
              </a:rPr>
              <a:t> </a:t>
            </a:r>
          </a:p>
          <a:p>
            <a:endParaRPr lang="en-US" altLang="en-US" sz="3200" dirty="0">
              <a:solidFill>
                <a:srgbClr val="351AFA"/>
              </a:solidFill>
              <a:latin typeface="Comic Sans MS" panose="030F0702030302020204" pitchFamily="66" charset="0"/>
            </a:endParaRPr>
          </a:p>
        </p:txBody>
      </p:sp>
    </p:spTree>
    <p:extLst>
      <p:ext uri="{BB962C8B-B14F-4D97-AF65-F5344CB8AC3E}">
        <p14:creationId xmlns:p14="http://schemas.microsoft.com/office/powerpoint/2010/main" val="2632312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1138" name="Rectangle 2"/>
              <p:cNvSpPr>
                <a:spLocks noGrp="1" noChangeArrowheads="1"/>
              </p:cNvSpPr>
              <p:nvPr>
                <p:ph type="title"/>
              </p:nvPr>
            </p:nvSpPr>
            <p:spPr>
              <a:xfrm>
                <a:off x="1878496" y="255413"/>
                <a:ext cx="8458199" cy="947737"/>
              </a:xfrm>
            </p:spPr>
            <p:txBody>
              <a:bodyPr>
                <a:normAutofit/>
              </a:bodyPr>
              <a:lstStyle/>
              <a:p>
                <a:pPr algn="ctr"/>
                <a14:m>
                  <m:oMath xmlns:m="http://schemas.openxmlformats.org/officeDocument/2006/math">
                    <m:r>
                      <m:rPr>
                        <m:nor/>
                      </m:rPr>
                      <a:rPr lang="en-US" altLang="en-US" sz="4000" dirty="0" smtClean="0">
                        <a:solidFill>
                          <a:srgbClr val="FF0000"/>
                        </a:solidFill>
                        <a:latin typeface="Comic Sans MS" panose="030F0702030302020204" pitchFamily="66" charset="0"/>
                        <a:ea typeface="Cambria Math" panose="02040503050406030204" pitchFamily="18" charset="0"/>
                      </a:rPr>
                      <m:t>π</m:t>
                    </m:r>
                  </m:oMath>
                </a14:m>
                <a:r>
                  <a:rPr lang="en-US" altLang="en-US" sz="4000" dirty="0">
                    <a:solidFill>
                      <a:srgbClr val="FF0000"/>
                    </a:solidFill>
                    <a:latin typeface="Comic Sans MS" panose="030F0702030302020204" pitchFamily="66" charset="0"/>
                  </a:rPr>
                  <a:t>-free vs. </a:t>
                </a:r>
                <a14:m>
                  <m:oMath xmlns:m="http://schemas.openxmlformats.org/officeDocument/2006/math">
                    <m:r>
                      <m:rPr>
                        <m:nor/>
                      </m:rPr>
                      <a:rPr lang="en-US" altLang="en-US" sz="4000" dirty="0">
                        <a:solidFill>
                          <a:srgbClr val="FF0000"/>
                        </a:solidFill>
                        <a:latin typeface="Comic Sans MS" panose="030F0702030302020204" pitchFamily="66" charset="0"/>
                        <a:ea typeface="Cambria Math" panose="02040503050406030204" pitchFamily="18" charset="0"/>
                      </a:rPr>
                      <m:t>π</m:t>
                    </m:r>
                  </m:oMath>
                </a14:m>
                <a:r>
                  <a:rPr lang="en-US" altLang="en-US" sz="4000" dirty="0">
                    <a:solidFill>
                      <a:srgbClr val="FF0000"/>
                    </a:solidFill>
                    <a:latin typeface="Comic Sans MS" panose="030F0702030302020204" pitchFamily="66" charset="0"/>
                  </a:rPr>
                  <a:t>-abundant sequences</a:t>
                </a:r>
              </a:p>
            </p:txBody>
          </p:sp>
        </mc:Choice>
        <mc:Fallback xmlns="">
          <p:sp>
            <p:nvSpPr>
              <p:cNvPr id="91138" name="Rectangle 2"/>
              <p:cNvSpPr>
                <a:spLocks noGrp="1" noRot="1" noChangeAspect="1" noMove="1" noResize="1" noEditPoints="1" noAdjustHandles="1" noChangeArrowheads="1" noChangeShapeType="1" noTextEdit="1"/>
              </p:cNvSpPr>
              <p:nvPr>
                <p:ph type="title"/>
              </p:nvPr>
            </p:nvSpPr>
            <p:spPr>
              <a:xfrm>
                <a:off x="1878496" y="255413"/>
                <a:ext cx="8458199" cy="947737"/>
              </a:xfrm>
              <a:blipFill>
                <a:blip r:embed="rId2"/>
                <a:stretch>
                  <a:fillRect t="-1935" b="-116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139" name="Rectangle 3"/>
              <p:cNvSpPr>
                <a:spLocks noGrp="1" noChangeArrowheads="1"/>
              </p:cNvSpPr>
              <p:nvPr>
                <p:ph type="body" idx="1"/>
              </p:nvPr>
            </p:nvSpPr>
            <p:spPr>
              <a:xfrm>
                <a:off x="719482" y="1242906"/>
                <a:ext cx="10776225" cy="5854080"/>
              </a:xfrm>
            </p:spPr>
            <p:txBody>
              <a:bodyPr>
                <a:normAutofit fontScale="70000" lnSpcReduction="20000"/>
              </a:bodyPr>
              <a:lstStyle/>
              <a:p>
                <a:pPr marL="447675" lvl="1" indent="0">
                  <a:lnSpc>
                    <a:spcPct val="100000"/>
                  </a:lnSpc>
                  <a:buNone/>
                </a:pPr>
                <a:endParaRPr lang="en-US" altLang="en-US" sz="4000" dirty="0" smtClean="0">
                  <a:solidFill>
                    <a:srgbClr val="351AFA"/>
                  </a:solidFill>
                  <a:latin typeface="Comic Sans MS" panose="030F0702030302020204" pitchFamily="66" charset="0"/>
                </a:endParaRPr>
              </a:p>
              <a:p>
                <a:pPr marL="447675" lvl="1" indent="0">
                  <a:lnSpc>
                    <a:spcPct val="100000"/>
                  </a:lnSpc>
                  <a:buNone/>
                </a:pPr>
                <a:r>
                  <a:rPr lang="en-US" altLang="en-US" sz="4000" dirty="0">
                    <a:solidFill>
                      <a:srgbClr val="351AFA"/>
                    </a:solidFill>
                    <a:latin typeface="Comic Sans MS" panose="030F0702030302020204" pitchFamily="66" charset="0"/>
                  </a:rPr>
                  <a:t>A sequence</a:t>
                </a:r>
                <a:r>
                  <a:rPr lang="en-US" altLang="en-US" sz="4000" dirty="0">
                    <a:solidFill>
                      <a:srgbClr val="FF0000"/>
                    </a:solidFill>
                    <a:latin typeface="Comic Sans MS" panose="030F0702030302020204" pitchFamily="66" charset="0"/>
                  </a:rPr>
                  <a:t> f</a:t>
                </a:r>
                <a:r>
                  <a:rPr lang="en-US" altLang="en-US" sz="4000" dirty="0">
                    <a:solidFill>
                      <a:srgbClr val="351AFA"/>
                    </a:solidFill>
                    <a:latin typeface="Comic Sans MS" panose="030F0702030302020204" pitchFamily="66" charset="0"/>
                  </a:rPr>
                  <a:t> contains </a:t>
                </a:r>
                <a:r>
                  <a:rPr lang="el-GR" altLang="en-US" sz="4000" dirty="0">
                    <a:solidFill>
                      <a:srgbClr val="FF0000"/>
                    </a:solidFill>
                    <a:latin typeface="Comic Sans MS" panose="030F0702030302020204" pitchFamily="66" charset="0"/>
                  </a:rPr>
                  <a:t>π</a:t>
                </a:r>
                <a:r>
                  <a:rPr lang="en-US" altLang="en-US" sz="4000" dirty="0">
                    <a:solidFill>
                      <a:srgbClr val="351AFA"/>
                    </a:solidFill>
                    <a:latin typeface="Comic Sans MS" panose="030F0702030302020204" pitchFamily="66" charset="0"/>
                  </a:rPr>
                  <a:t> if there are indices </a:t>
                </a:r>
                <a14:m>
                  <m:oMath xmlns:m="http://schemas.openxmlformats.org/officeDocument/2006/math">
                    <m:sSub>
                      <m:sSubPr>
                        <m:ctrlPr>
                          <a:rPr lang="en-US" altLang="en-US" sz="4000" b="0" i="1" dirty="0" smtClean="0">
                            <a:solidFill>
                              <a:srgbClr val="FF0000"/>
                            </a:solidFill>
                            <a:latin typeface="Cambria Math" panose="02040503050406030204" pitchFamily="18" charset="0"/>
                          </a:rPr>
                        </m:ctrlPr>
                      </m:sSubPr>
                      <m:e>
                        <m:r>
                          <a:rPr lang="en-US" altLang="en-US" sz="4000" b="0" i="1" dirty="0" smtClean="0">
                            <a:solidFill>
                              <a:srgbClr val="FF0000"/>
                            </a:solidFill>
                            <a:latin typeface="Cambria Math" panose="02040503050406030204" pitchFamily="18" charset="0"/>
                          </a:rPr>
                          <m:t>𝑖</m:t>
                        </m:r>
                      </m:e>
                      <m:sub>
                        <m:r>
                          <a:rPr lang="en-US" altLang="en-US" sz="4000" b="0" i="1" dirty="0" smtClean="0">
                            <a:solidFill>
                              <a:srgbClr val="FF0000"/>
                            </a:solidFill>
                            <a:latin typeface="Cambria Math" panose="02040503050406030204" pitchFamily="18" charset="0"/>
                          </a:rPr>
                          <m:t>1</m:t>
                        </m:r>
                      </m:sub>
                    </m:sSub>
                    <m:r>
                      <m:rPr>
                        <m:nor/>
                      </m:rPr>
                      <a:rPr lang="en-US" altLang="en-US" sz="4000" b="0" i="0" dirty="0" smtClean="0">
                        <a:solidFill>
                          <a:srgbClr val="FF0000"/>
                        </a:solidFill>
                        <a:latin typeface="Cambria Math" panose="02040503050406030204" pitchFamily="18" charset="0"/>
                      </a:rPr>
                      <m:t> </m:t>
                    </m:r>
                    <m:r>
                      <m:rPr>
                        <m:nor/>
                      </m:rPr>
                      <a:rPr lang="en-US" altLang="en-US" sz="4000" dirty="0">
                        <a:solidFill>
                          <a:srgbClr val="FF0000"/>
                        </a:solidFill>
                        <a:latin typeface="Comic Sans MS" panose="030F0702030302020204" pitchFamily="66" charset="0"/>
                        <a:ea typeface="Cambria Math" panose="02040503050406030204" pitchFamily="18" charset="0"/>
                      </a:rPr>
                      <m:t>&lt;</m:t>
                    </m:r>
                    <m:r>
                      <m:rPr>
                        <m:nor/>
                      </m:rPr>
                      <a:rPr lang="en-US" altLang="en-US" sz="4000" b="0" i="0" dirty="0" smtClean="0">
                        <a:solidFill>
                          <a:srgbClr val="FF0000"/>
                        </a:solidFill>
                        <a:latin typeface="Comic Sans MS" panose="030F0702030302020204" pitchFamily="66" charset="0"/>
                        <a:ea typeface="Cambria Math" panose="02040503050406030204" pitchFamily="18" charset="0"/>
                      </a:rPr>
                      <m:t> </m:t>
                    </m:r>
                    <m:sSub>
                      <m:sSubPr>
                        <m:ctrlPr>
                          <a:rPr lang="en-US" altLang="en-US" sz="4000" i="1" dirty="0">
                            <a:solidFill>
                              <a:srgbClr val="FF0000"/>
                            </a:solidFill>
                            <a:latin typeface="Cambria Math" panose="02040503050406030204" pitchFamily="18" charset="0"/>
                          </a:rPr>
                        </m:ctrlPr>
                      </m:sSubPr>
                      <m:e>
                        <m:r>
                          <a:rPr lang="en-US" altLang="en-US" sz="4000" i="1" dirty="0">
                            <a:solidFill>
                              <a:srgbClr val="FF0000"/>
                            </a:solidFill>
                            <a:latin typeface="Cambria Math" panose="02040503050406030204" pitchFamily="18" charset="0"/>
                          </a:rPr>
                          <m:t>𝑖</m:t>
                        </m:r>
                      </m:e>
                      <m:sub>
                        <m:r>
                          <a:rPr lang="en-US" altLang="en-US" sz="4000" b="0" i="1" dirty="0" smtClean="0">
                            <a:solidFill>
                              <a:srgbClr val="FF0000"/>
                            </a:solidFill>
                            <a:latin typeface="Cambria Math" panose="02040503050406030204" pitchFamily="18" charset="0"/>
                          </a:rPr>
                          <m:t>2</m:t>
                        </m:r>
                      </m:sub>
                    </m:sSub>
                    <m:r>
                      <a:rPr lang="en-US" altLang="en-US" sz="4000" b="0" i="1" dirty="0" smtClean="0">
                        <a:solidFill>
                          <a:srgbClr val="FF0000"/>
                        </a:solidFill>
                        <a:latin typeface="Cambria Math" panose="02040503050406030204" pitchFamily="18" charset="0"/>
                      </a:rPr>
                      <m:t> </m:t>
                    </m:r>
                    <m:r>
                      <m:rPr>
                        <m:nor/>
                      </m:rPr>
                      <a:rPr lang="en-US" altLang="en-US" sz="4000" dirty="0">
                        <a:solidFill>
                          <a:srgbClr val="FF0000"/>
                        </a:solidFill>
                        <a:latin typeface="Comic Sans MS" panose="030F0702030302020204" pitchFamily="66" charset="0"/>
                        <a:ea typeface="Cambria Math" panose="02040503050406030204" pitchFamily="18" charset="0"/>
                      </a:rPr>
                      <m:t>&lt;</m:t>
                    </m:r>
                    <m:r>
                      <a:rPr lang="en-US" altLang="en-US" sz="4000" b="0" i="1" dirty="0" smtClean="0">
                        <a:solidFill>
                          <a:srgbClr val="FF0000"/>
                        </a:solidFill>
                        <a:latin typeface="Cambria Math" panose="02040503050406030204" pitchFamily="18" charset="0"/>
                      </a:rPr>
                      <m:t>…</m:t>
                    </m:r>
                    <m:r>
                      <m:rPr>
                        <m:nor/>
                      </m:rPr>
                      <a:rPr lang="en-US" altLang="en-US" sz="4000" dirty="0">
                        <a:solidFill>
                          <a:srgbClr val="FF0000"/>
                        </a:solidFill>
                        <a:latin typeface="Comic Sans MS" panose="030F0702030302020204" pitchFamily="66" charset="0"/>
                        <a:ea typeface="Cambria Math" panose="02040503050406030204" pitchFamily="18" charset="0"/>
                      </a:rPr>
                      <m:t>&lt;</m:t>
                    </m:r>
                    <m:r>
                      <m:rPr>
                        <m:nor/>
                      </m:rPr>
                      <a:rPr lang="en-US" altLang="en-US" sz="4000" b="0" i="0" dirty="0" smtClean="0">
                        <a:solidFill>
                          <a:srgbClr val="FF0000"/>
                        </a:solidFill>
                        <a:latin typeface="Comic Sans MS" panose="030F0702030302020204" pitchFamily="66" charset="0"/>
                        <a:ea typeface="Cambria Math" panose="02040503050406030204" pitchFamily="18" charset="0"/>
                      </a:rPr>
                      <m:t> </m:t>
                    </m:r>
                    <m:sSub>
                      <m:sSubPr>
                        <m:ctrlPr>
                          <a:rPr lang="en-US" altLang="en-US" sz="4000" i="1" dirty="0" smtClean="0">
                            <a:solidFill>
                              <a:srgbClr val="FF0000"/>
                            </a:solidFill>
                            <a:latin typeface="Cambria Math" panose="02040503050406030204" pitchFamily="18" charset="0"/>
                          </a:rPr>
                        </m:ctrlPr>
                      </m:sSubPr>
                      <m:e>
                        <m:r>
                          <a:rPr lang="en-US" altLang="en-US" sz="4000" i="1" dirty="0">
                            <a:solidFill>
                              <a:srgbClr val="FF0000"/>
                            </a:solidFill>
                            <a:latin typeface="Cambria Math" panose="02040503050406030204" pitchFamily="18" charset="0"/>
                          </a:rPr>
                          <m:t>𝑖</m:t>
                        </m:r>
                      </m:e>
                      <m:sub>
                        <m:r>
                          <a:rPr lang="en-US" altLang="en-US" sz="4000" b="0" i="1" dirty="0" smtClean="0">
                            <a:solidFill>
                              <a:srgbClr val="FF0000"/>
                            </a:solidFill>
                            <a:latin typeface="Cambria Math" panose="02040503050406030204" pitchFamily="18" charset="0"/>
                          </a:rPr>
                          <m:t>𝑘</m:t>
                        </m:r>
                      </m:sub>
                    </m:sSub>
                  </m:oMath>
                </a14:m>
                <a:r>
                  <a:rPr lang="en-US" altLang="en-US" sz="4000" dirty="0" smtClean="0">
                    <a:solidFill>
                      <a:srgbClr val="351AFA"/>
                    </a:solidFill>
                    <a:latin typeface="Comic Sans MS" panose="030F0702030302020204" pitchFamily="66" charset="0"/>
                  </a:rPr>
                  <a:t>, </a:t>
                </a:r>
                <a:r>
                  <a:rPr lang="en-US" altLang="en-US" sz="4000" dirty="0">
                    <a:solidFill>
                      <a:srgbClr val="351AFA"/>
                    </a:solidFill>
                    <a:latin typeface="Comic Sans MS" panose="030F0702030302020204" pitchFamily="66" charset="0"/>
                  </a:rPr>
                  <a:t>such that </a:t>
                </a:r>
                <a:r>
                  <a:rPr lang="en-US" altLang="en-US" sz="4000" dirty="0">
                    <a:solidFill>
                      <a:srgbClr val="FF0000"/>
                    </a:solidFill>
                    <a:latin typeface="Comic Sans MS" panose="030F0702030302020204" pitchFamily="66" charset="0"/>
                  </a:rPr>
                  <a:t>f(</a:t>
                </a:r>
                <a14:m>
                  <m:oMath xmlns:m="http://schemas.openxmlformats.org/officeDocument/2006/math">
                    <m:sSub>
                      <m:sSubPr>
                        <m:ctrlPr>
                          <a:rPr lang="en-US" altLang="en-US" sz="4000" i="1" dirty="0">
                            <a:solidFill>
                              <a:srgbClr val="FF0000"/>
                            </a:solidFill>
                            <a:latin typeface="Cambria Math" panose="02040503050406030204" pitchFamily="18" charset="0"/>
                          </a:rPr>
                        </m:ctrlPr>
                      </m:sSubPr>
                      <m:e>
                        <m:r>
                          <a:rPr lang="en-US" altLang="en-US" sz="4000" i="1" dirty="0">
                            <a:solidFill>
                              <a:srgbClr val="FF0000"/>
                            </a:solidFill>
                            <a:latin typeface="Cambria Math" panose="02040503050406030204" pitchFamily="18" charset="0"/>
                          </a:rPr>
                          <m:t>𝑖</m:t>
                        </m:r>
                      </m:e>
                      <m:sub>
                        <m:r>
                          <a:rPr lang="en-US" altLang="en-US" sz="4000" b="0" i="1" dirty="0" smtClean="0">
                            <a:solidFill>
                              <a:srgbClr val="FF0000"/>
                            </a:solidFill>
                            <a:latin typeface="Cambria Math" panose="02040503050406030204" pitchFamily="18" charset="0"/>
                          </a:rPr>
                          <m:t>𝑞</m:t>
                        </m:r>
                      </m:sub>
                    </m:sSub>
                  </m:oMath>
                </a14:m>
                <a:r>
                  <a:rPr lang="en-US" altLang="en-US" sz="4000" dirty="0">
                    <a:solidFill>
                      <a:srgbClr val="FF0000"/>
                    </a:solidFill>
                    <a:latin typeface="Comic Sans MS" panose="030F0702030302020204" pitchFamily="66" charset="0"/>
                  </a:rPr>
                  <a:t>) &gt; f(</a:t>
                </a:r>
                <a14:m>
                  <m:oMath xmlns:m="http://schemas.openxmlformats.org/officeDocument/2006/math">
                    <m:sSub>
                      <m:sSubPr>
                        <m:ctrlPr>
                          <a:rPr lang="en-US" altLang="en-US" sz="4000" i="1" dirty="0">
                            <a:solidFill>
                              <a:srgbClr val="FF0000"/>
                            </a:solidFill>
                            <a:latin typeface="Cambria Math" panose="02040503050406030204" pitchFamily="18" charset="0"/>
                          </a:rPr>
                        </m:ctrlPr>
                      </m:sSubPr>
                      <m:e>
                        <m:r>
                          <a:rPr lang="en-US" altLang="en-US" sz="4000" i="1" dirty="0">
                            <a:solidFill>
                              <a:srgbClr val="FF0000"/>
                            </a:solidFill>
                            <a:latin typeface="Cambria Math" panose="02040503050406030204" pitchFamily="18" charset="0"/>
                          </a:rPr>
                          <m:t>𝑖</m:t>
                        </m:r>
                      </m:e>
                      <m:sub>
                        <m:r>
                          <a:rPr lang="en-US" altLang="en-US" sz="4000" b="0" i="1" dirty="0" smtClean="0">
                            <a:solidFill>
                              <a:srgbClr val="FF0000"/>
                            </a:solidFill>
                            <a:latin typeface="Cambria Math" panose="02040503050406030204" pitchFamily="18" charset="0"/>
                          </a:rPr>
                          <m:t>𝑝</m:t>
                        </m:r>
                      </m:sub>
                    </m:sSub>
                  </m:oMath>
                </a14:m>
                <a:r>
                  <a:rPr lang="en-US" altLang="en-US" sz="4000" dirty="0">
                    <a:solidFill>
                      <a:srgbClr val="FF0000"/>
                    </a:solidFill>
                    <a:latin typeface="Comic Sans MS" panose="030F0702030302020204" pitchFamily="66" charset="0"/>
                  </a:rPr>
                  <a:t>) </a:t>
                </a:r>
                <a:r>
                  <a:rPr lang="en-US" altLang="en-US" sz="4000" dirty="0">
                    <a:solidFill>
                      <a:srgbClr val="351AFA"/>
                    </a:solidFill>
                    <a:latin typeface="Comic Sans MS" panose="030F0702030302020204" pitchFamily="66" charset="0"/>
                  </a:rPr>
                  <a:t>whenever </a:t>
                </a:r>
                <a:r>
                  <a:rPr lang="en-US" altLang="en-US" sz="4000" dirty="0">
                    <a:solidFill>
                      <a:srgbClr val="FF0000"/>
                    </a:solidFill>
                    <a:latin typeface="Comic Sans MS" panose="030F0702030302020204" pitchFamily="66" charset="0"/>
                    <a:ea typeface="Cambria Math" panose="02040503050406030204" pitchFamily="18" charset="0"/>
                  </a:rPr>
                  <a:t>π(q) &gt; π(p</a:t>
                </a:r>
                <a:r>
                  <a:rPr lang="en-US" altLang="en-US" sz="4000" dirty="0" smtClean="0">
                    <a:solidFill>
                      <a:srgbClr val="FF0000"/>
                    </a:solidFill>
                    <a:latin typeface="Comic Sans MS" panose="030F0702030302020204" pitchFamily="66" charset="0"/>
                    <a:ea typeface="Cambria Math" panose="02040503050406030204" pitchFamily="18" charset="0"/>
                  </a:rPr>
                  <a:t>)</a:t>
                </a:r>
                <a:r>
                  <a:rPr lang="en-US" altLang="en-US" sz="4000" dirty="0" smtClean="0">
                    <a:solidFill>
                      <a:srgbClr val="351AFA"/>
                    </a:solidFill>
                    <a:latin typeface="Comic Sans MS" panose="030F0702030302020204" pitchFamily="66" charset="0"/>
                    <a:ea typeface="Cambria Math" panose="02040503050406030204" pitchFamily="18" charset="0"/>
                  </a:rPr>
                  <a:t>. </a:t>
                </a:r>
                <a:endParaRPr lang="en-US" altLang="en-US" sz="4000" dirty="0">
                  <a:solidFill>
                    <a:srgbClr val="FF0000"/>
                  </a:solidFill>
                  <a:latin typeface="Comic Sans MS" panose="030F0702030302020204" pitchFamily="66" charset="0"/>
                </a:endParaRPr>
              </a:p>
              <a:p>
                <a:pPr marL="447675" lvl="1" indent="0">
                  <a:lnSpc>
                    <a:spcPct val="120000"/>
                  </a:lnSpc>
                  <a:buNone/>
                </a:pPr>
                <a:r>
                  <a:rPr lang="en-US" altLang="en-US" sz="4000" dirty="0">
                    <a:solidFill>
                      <a:srgbClr val="351AFA"/>
                    </a:solidFill>
                    <a:latin typeface="Comic Sans MS" panose="030F0702030302020204" pitchFamily="66" charset="0"/>
                  </a:rPr>
                  <a:t>E.g.,        </a:t>
                </a:r>
                <a:r>
                  <a:rPr lang="en-US" altLang="en-US" sz="4000" dirty="0" smtClean="0">
                    <a:solidFill>
                      <a:srgbClr val="FF0000"/>
                    </a:solidFill>
                    <a:latin typeface="Comic Sans MS" panose="030F0702030302020204" pitchFamily="66" charset="0"/>
                  </a:rPr>
                  <a:t>f</a:t>
                </a:r>
                <a:r>
                  <a:rPr lang="en-US" altLang="en-US" sz="4000" dirty="0">
                    <a:solidFill>
                      <a:srgbClr val="351AFA"/>
                    </a:solidFill>
                    <a:latin typeface="Comic Sans MS" panose="030F0702030302020204" pitchFamily="66" charset="0"/>
                  </a:rPr>
                  <a:t>=(4,</a:t>
                </a:r>
                <a:r>
                  <a:rPr lang="en-US" altLang="en-US" sz="4000" dirty="0">
                    <a:solidFill>
                      <a:schemeClr val="accent6"/>
                    </a:solidFill>
                    <a:latin typeface="Comic Sans MS" panose="030F0702030302020204" pitchFamily="66" charset="0"/>
                  </a:rPr>
                  <a:t>4</a:t>
                </a:r>
                <a:r>
                  <a:rPr lang="en-US" altLang="en-US" sz="4000" dirty="0">
                    <a:solidFill>
                      <a:srgbClr val="351AFA"/>
                    </a:solidFill>
                    <a:latin typeface="Comic Sans MS" panose="030F0702030302020204" pitchFamily="66" charset="0"/>
                  </a:rPr>
                  <a:t>,</a:t>
                </a:r>
                <a:r>
                  <a:rPr lang="en-US" altLang="en-US" sz="4000" dirty="0">
                    <a:solidFill>
                      <a:schemeClr val="accent6"/>
                    </a:solidFill>
                    <a:latin typeface="Comic Sans MS" panose="030F0702030302020204" pitchFamily="66" charset="0"/>
                  </a:rPr>
                  <a:t>8</a:t>
                </a:r>
                <a:r>
                  <a:rPr lang="en-US" altLang="en-US" sz="4000" dirty="0">
                    <a:solidFill>
                      <a:srgbClr val="351AFA"/>
                    </a:solidFill>
                    <a:latin typeface="Comic Sans MS" panose="030F0702030302020204" pitchFamily="66" charset="0"/>
                  </a:rPr>
                  <a:t>,2,1,</a:t>
                </a:r>
                <a:r>
                  <a:rPr lang="en-US" altLang="en-US" sz="4000" dirty="0">
                    <a:solidFill>
                      <a:schemeClr val="accent6"/>
                    </a:solidFill>
                    <a:latin typeface="Comic Sans MS" panose="030F0702030302020204" pitchFamily="66" charset="0"/>
                  </a:rPr>
                  <a:t>7</a:t>
                </a:r>
                <a:r>
                  <a:rPr lang="en-US" altLang="en-US" sz="4000" dirty="0">
                    <a:solidFill>
                      <a:srgbClr val="351AFA"/>
                    </a:solidFill>
                    <a:latin typeface="Comic Sans MS" panose="030F0702030302020204" pitchFamily="66" charset="0"/>
                  </a:rPr>
                  <a:t>,11), </a:t>
                </a:r>
                <a:r>
                  <a:rPr lang="en-US" altLang="en-US" sz="4000" dirty="0" smtClean="0">
                    <a:solidFill>
                      <a:srgbClr val="351AFA"/>
                    </a:solidFill>
                    <a:latin typeface="Comic Sans MS" panose="030F0702030302020204" pitchFamily="66" charset="0"/>
                  </a:rPr>
                  <a:t> </a:t>
                </a:r>
                <a:r>
                  <a:rPr lang="el-GR" altLang="en-US" sz="5100" dirty="0" smtClean="0">
                    <a:solidFill>
                      <a:srgbClr val="FF0000"/>
                    </a:solidFill>
                    <a:latin typeface="Comic Sans MS" panose="030F0702030302020204" pitchFamily="66" charset="0"/>
                  </a:rPr>
                  <a:t>π</a:t>
                </a:r>
                <a:r>
                  <a:rPr lang="en-US" altLang="en-US" sz="4000" dirty="0">
                    <a:solidFill>
                      <a:srgbClr val="351AFA"/>
                    </a:solidFill>
                    <a:latin typeface="Comic Sans MS" panose="030F0702030302020204" pitchFamily="66" charset="0"/>
                  </a:rPr>
                  <a:t>=(1,3,2),  </a:t>
                </a:r>
                <a:r>
                  <a:rPr lang="en-US" altLang="en-US" sz="4000" dirty="0" smtClean="0">
                    <a:solidFill>
                      <a:srgbClr val="351AFA"/>
                    </a:solidFill>
                    <a:latin typeface="Comic Sans MS" panose="030F0702030302020204" pitchFamily="66" charset="0"/>
                  </a:rPr>
                  <a:t>   </a:t>
                </a:r>
                <a:r>
                  <a:rPr lang="en-US" altLang="en-US" sz="4000" dirty="0" smtClean="0">
                    <a:solidFill>
                      <a:srgbClr val="FF0000"/>
                    </a:solidFill>
                    <a:latin typeface="Comic Sans MS" panose="030F0702030302020204" pitchFamily="66" charset="0"/>
                  </a:rPr>
                  <a:t>f</a:t>
                </a:r>
                <a:r>
                  <a:rPr lang="en-US" altLang="en-US" sz="4000" dirty="0" smtClean="0">
                    <a:solidFill>
                      <a:srgbClr val="351AFA"/>
                    </a:solidFill>
                    <a:latin typeface="Comic Sans MS" panose="030F0702030302020204" pitchFamily="66" charset="0"/>
                  </a:rPr>
                  <a:t> </a:t>
                </a:r>
                <a:r>
                  <a:rPr lang="en-US" altLang="en-US" sz="4000" dirty="0">
                    <a:solidFill>
                      <a:srgbClr val="351AFA"/>
                    </a:solidFill>
                    <a:latin typeface="Comic Sans MS" panose="030F0702030302020204" pitchFamily="66" charset="0"/>
                  </a:rPr>
                  <a:t>contains </a:t>
                </a:r>
                <a:r>
                  <a:rPr lang="el-GR" altLang="en-US" sz="4000" dirty="0">
                    <a:solidFill>
                      <a:srgbClr val="FF0000"/>
                    </a:solidFill>
                    <a:latin typeface="Comic Sans MS" panose="030F0702030302020204" pitchFamily="66" charset="0"/>
                  </a:rPr>
                  <a:t>π</a:t>
                </a:r>
                <a:r>
                  <a:rPr lang="en-US" altLang="en-US" sz="4000" dirty="0">
                    <a:solidFill>
                      <a:srgbClr val="781E78"/>
                    </a:solidFill>
                    <a:latin typeface="Comic Sans MS" panose="030F0702030302020204" pitchFamily="66" charset="0"/>
                  </a:rPr>
                  <a:t>.</a:t>
                </a:r>
                <a:endParaRPr lang="en-US" altLang="en-US" sz="4000" dirty="0">
                  <a:solidFill>
                    <a:srgbClr val="351AFA"/>
                  </a:solidFill>
                  <a:latin typeface="Comic Sans MS" panose="030F0702030302020204" pitchFamily="66" charset="0"/>
                </a:endParaRPr>
              </a:p>
              <a:p>
                <a:pPr marL="447675" lvl="1" indent="0">
                  <a:lnSpc>
                    <a:spcPct val="100000"/>
                  </a:lnSpc>
                  <a:buNone/>
                </a:pPr>
                <a:endParaRPr lang="en-US" altLang="en-US" sz="4000" dirty="0">
                  <a:solidFill>
                    <a:srgbClr val="FF0000"/>
                  </a:solidFill>
                  <a:latin typeface="Comic Sans MS" panose="030F0702030302020204" pitchFamily="66" charset="0"/>
                </a:endParaRPr>
              </a:p>
              <a:p>
                <a:pPr marL="447675" lvl="1" indent="0">
                  <a:lnSpc>
                    <a:spcPct val="100000"/>
                  </a:lnSpc>
                  <a:buNone/>
                </a:pPr>
                <a:r>
                  <a:rPr lang="en-US" altLang="en-US" sz="4000" dirty="0">
                    <a:solidFill>
                      <a:srgbClr val="351AFA"/>
                    </a:solidFill>
                    <a:latin typeface="Comic Sans MS" panose="030F0702030302020204" pitchFamily="66" charset="0"/>
                  </a:rPr>
                  <a:t>A sequence </a:t>
                </a:r>
                <a:r>
                  <a:rPr lang="en-US" altLang="en-US" sz="4000" dirty="0">
                    <a:solidFill>
                      <a:srgbClr val="FF0000"/>
                    </a:solidFill>
                    <a:latin typeface="Comic Sans MS" panose="030F0702030302020204" pitchFamily="66" charset="0"/>
                  </a:rPr>
                  <a:t>f </a:t>
                </a:r>
                <a:r>
                  <a:rPr lang="en-US" altLang="en-US" sz="4000" dirty="0">
                    <a:solidFill>
                      <a:srgbClr val="351AFA"/>
                    </a:solidFill>
                    <a:latin typeface="Comic Sans MS" panose="030F0702030302020204" pitchFamily="66" charset="0"/>
                  </a:rPr>
                  <a:t>is</a:t>
                </a:r>
                <a:r>
                  <a:rPr lang="en-US" altLang="en-US" sz="4000" dirty="0">
                    <a:solidFill>
                      <a:srgbClr val="FF0000"/>
                    </a:solidFill>
                    <a:latin typeface="Comic Sans MS" panose="030F0702030302020204" pitchFamily="66" charset="0"/>
                  </a:rPr>
                  <a:t> </a:t>
                </a:r>
                <a:r>
                  <a:rPr lang="en-US" altLang="en-US" sz="4000" dirty="0">
                    <a:solidFill>
                      <a:srgbClr val="781E78"/>
                    </a:solidFill>
                    <a:latin typeface="Comic Sans MS" panose="030F0702030302020204" pitchFamily="66" charset="0"/>
                    <a:ea typeface="Cambria Math" panose="02040503050406030204" pitchFamily="18" charset="0"/>
                  </a:rPr>
                  <a:t>π</a:t>
                </a:r>
                <a:r>
                  <a:rPr lang="en-US" altLang="en-US" sz="4000" dirty="0">
                    <a:solidFill>
                      <a:srgbClr val="781E78"/>
                    </a:solidFill>
                    <a:latin typeface="Comic Sans MS" panose="030F0702030302020204" pitchFamily="66" charset="0"/>
                  </a:rPr>
                  <a:t>-free </a:t>
                </a:r>
                <a:r>
                  <a:rPr lang="en-US" altLang="en-US" sz="4000" dirty="0">
                    <a:solidFill>
                      <a:srgbClr val="351AFA"/>
                    </a:solidFill>
                    <a:latin typeface="Comic Sans MS" panose="030F0702030302020204" pitchFamily="66" charset="0"/>
                  </a:rPr>
                  <a:t>if it does not contain </a:t>
                </a:r>
                <a:r>
                  <a:rPr lang="en-US" altLang="en-US" sz="4000" dirty="0">
                    <a:solidFill>
                      <a:srgbClr val="FF0000"/>
                    </a:solidFill>
                    <a:latin typeface="Comic Sans MS" panose="030F0702030302020204" pitchFamily="66" charset="0"/>
                    <a:ea typeface="Cambria Math" panose="02040503050406030204" pitchFamily="18" charset="0"/>
                  </a:rPr>
                  <a:t>π</a:t>
                </a:r>
                <a:r>
                  <a:rPr lang="en-US" altLang="en-US" sz="4000" dirty="0">
                    <a:solidFill>
                      <a:srgbClr val="351AFA"/>
                    </a:solidFill>
                    <a:latin typeface="Comic Sans MS" panose="030F0702030302020204" pitchFamily="66" charset="0"/>
                  </a:rPr>
                  <a:t>.</a:t>
                </a:r>
              </a:p>
              <a:p>
                <a:pPr marL="447675" lvl="1" indent="0" algn="l" rtl="0">
                  <a:lnSpc>
                    <a:spcPct val="100000"/>
                  </a:lnSpc>
                  <a:buFontTx/>
                  <a:buNone/>
                </a:pPr>
                <a:endParaRPr lang="en-US" altLang="en-US" sz="4000" dirty="0">
                  <a:solidFill>
                    <a:schemeClr val="accent2"/>
                  </a:solidFill>
                  <a:latin typeface="Comic Sans MS" panose="030F0702030302020204" pitchFamily="66" charset="0"/>
                </a:endParaRPr>
              </a:p>
              <a:p>
                <a:pPr marL="447675" lvl="1" indent="0">
                  <a:lnSpc>
                    <a:spcPct val="100000"/>
                  </a:lnSpc>
                  <a:buNone/>
                </a:pPr>
                <a:r>
                  <a:rPr lang="en-US" altLang="en-US" sz="4000" dirty="0">
                    <a:solidFill>
                      <a:srgbClr val="351AFA"/>
                    </a:solidFill>
                    <a:latin typeface="Comic Sans MS" panose="030F0702030302020204" pitchFamily="66" charset="0"/>
                  </a:rPr>
                  <a:t>A sequence </a:t>
                </a:r>
                <a:r>
                  <a:rPr lang="en-US" altLang="en-US" sz="4000" dirty="0" smtClean="0">
                    <a:solidFill>
                      <a:srgbClr val="FF0000"/>
                    </a:solidFill>
                    <a:latin typeface="Comic Sans MS" panose="030F0702030302020204" pitchFamily="66" charset="0"/>
                  </a:rPr>
                  <a:t>f </a:t>
                </a:r>
                <a:r>
                  <a:rPr lang="en-US" altLang="en-US" sz="4000" dirty="0" smtClean="0">
                    <a:solidFill>
                      <a:srgbClr val="351AFA"/>
                    </a:solidFill>
                    <a:latin typeface="Comic Sans MS" panose="030F0702030302020204" pitchFamily="66" charset="0"/>
                  </a:rPr>
                  <a:t>is</a:t>
                </a:r>
                <a:r>
                  <a:rPr lang="he-IL" altLang="en-US" sz="4000" dirty="0" smtClean="0">
                    <a:solidFill>
                      <a:srgbClr val="FF0000"/>
                    </a:solidFill>
                    <a:latin typeface="Comic Sans MS" panose="030F0702030302020204" pitchFamily="66" charset="0"/>
                  </a:rPr>
                  <a:t> </a:t>
                </a:r>
                <a:r>
                  <a:rPr lang="en-US" altLang="en-US" sz="4000" dirty="0">
                    <a:solidFill>
                      <a:srgbClr val="781E78"/>
                    </a:solidFill>
                    <a:latin typeface="Comic Sans MS" panose="030F0702030302020204" pitchFamily="66" charset="0"/>
                    <a:ea typeface="Cambria Math" panose="02040503050406030204" pitchFamily="18" charset="0"/>
                  </a:rPr>
                  <a:t>π</a:t>
                </a:r>
                <a:r>
                  <a:rPr lang="en-US" altLang="en-US" sz="4000" dirty="0">
                    <a:solidFill>
                      <a:srgbClr val="781E78"/>
                    </a:solidFill>
                    <a:latin typeface="Comic Sans MS" panose="030F0702030302020204" pitchFamily="66" charset="0"/>
                  </a:rPr>
                  <a:t>-abundant </a:t>
                </a:r>
                <a:r>
                  <a:rPr lang="en-US" altLang="en-US" sz="4000" dirty="0">
                    <a:solidFill>
                      <a:srgbClr val="351AFA"/>
                    </a:solidFill>
                    <a:latin typeface="Comic Sans MS" panose="030F0702030302020204" pitchFamily="66" charset="0"/>
                  </a:rPr>
                  <a:t>if it contains at least </a:t>
                </a:r>
                <a:r>
                  <a:rPr lang="en-US" altLang="en-US" sz="3400" b="0" i="0" dirty="0">
                    <a:solidFill>
                      <a:srgbClr val="FF0000"/>
                    </a:solidFill>
                    <a:latin typeface="Comic Sans MS" panose="030F0702030302020204" pitchFamily="66" charset="0"/>
                    <a:ea typeface="Cambria Math" panose="02040503050406030204" pitchFamily="18" charset="0"/>
                  </a:rPr>
                  <a:t>0.1</a:t>
                </a:r>
                <a:r>
                  <a:rPr lang="en-US" altLang="en-US" sz="3400" dirty="0">
                    <a:solidFill>
                      <a:srgbClr val="FF0000"/>
                    </a:solidFill>
                    <a:latin typeface="Comic Sans MS" panose="030F0702030302020204" pitchFamily="66" charset="0"/>
                    <a:ea typeface="Cambria Math" panose="02040503050406030204" pitchFamily="18" charset="0"/>
                  </a:rPr>
                  <a:t>·</a:t>
                </a:r>
                <a:r>
                  <a:rPr lang="en-US" altLang="en-US" sz="4000" b="0" i="0" dirty="0">
                    <a:solidFill>
                      <a:srgbClr val="FF0000"/>
                    </a:solidFill>
                    <a:latin typeface="Comic Sans MS" panose="030F0702030302020204" pitchFamily="66" charset="0"/>
                    <a:ea typeface="Cambria Math" panose="02040503050406030204" pitchFamily="18" charset="0"/>
                  </a:rPr>
                  <a:t>n </a:t>
                </a:r>
                <a:r>
                  <a:rPr lang="en-US" altLang="en-US" sz="4000" b="0" i="0" dirty="0">
                    <a:solidFill>
                      <a:srgbClr val="965096"/>
                    </a:solidFill>
                    <a:latin typeface="Comic Sans MS" panose="030F0702030302020204" pitchFamily="66" charset="0"/>
                    <a:ea typeface="Cambria Math" panose="02040503050406030204" pitchFamily="18" charset="0"/>
                  </a:rPr>
                  <a:t>disjoint</a:t>
                </a:r>
                <a:r>
                  <a:rPr lang="en-US" altLang="en-US" sz="4000" b="0" i="0" dirty="0">
                    <a:solidFill>
                      <a:srgbClr val="351AFA"/>
                    </a:solidFill>
                    <a:latin typeface="Comic Sans MS" panose="030F0702030302020204" pitchFamily="66" charset="0"/>
                    <a:ea typeface="Cambria Math" panose="02040503050406030204" pitchFamily="18" charset="0"/>
                  </a:rPr>
                  <a:t> copies of</a:t>
                </a:r>
                <a:r>
                  <a:rPr lang="en-US" altLang="en-US" sz="4000" b="0" i="0" dirty="0">
                    <a:solidFill>
                      <a:srgbClr val="FF0000"/>
                    </a:solidFill>
                    <a:latin typeface="Comic Sans MS" panose="030F0702030302020204" pitchFamily="66" charset="0"/>
                    <a:ea typeface="Cambria Math" panose="02040503050406030204" pitchFamily="18" charset="0"/>
                  </a:rPr>
                  <a:t> </a:t>
                </a:r>
                <a:r>
                  <a:rPr lang="en-US" altLang="en-US" sz="4000" i="0" dirty="0">
                    <a:solidFill>
                      <a:srgbClr val="FF0000"/>
                    </a:solidFill>
                    <a:latin typeface="Comic Sans MS" panose="030F0702030302020204" pitchFamily="66" charset="0"/>
                    <a:ea typeface="Cambria Math" panose="02040503050406030204" pitchFamily="18" charset="0"/>
                  </a:rPr>
                  <a:t>π</a:t>
                </a:r>
                <a:r>
                  <a:rPr lang="en-US" altLang="en-US" sz="4000" dirty="0">
                    <a:solidFill>
                      <a:srgbClr val="351AFA"/>
                    </a:solidFill>
                    <a:latin typeface="Comic Sans MS" panose="030F0702030302020204" pitchFamily="66" charset="0"/>
                  </a:rPr>
                  <a:t>.</a:t>
                </a:r>
              </a:p>
              <a:p>
                <a:pPr marL="447675" lvl="1" indent="0" algn="l" rtl="0">
                  <a:lnSpc>
                    <a:spcPct val="100000"/>
                  </a:lnSpc>
                  <a:buFontTx/>
                  <a:buNone/>
                </a:pPr>
                <a:endParaRPr lang="en-US" altLang="en-US" sz="4000" dirty="0">
                  <a:solidFill>
                    <a:srgbClr val="351AFA"/>
                  </a:solidFill>
                  <a:latin typeface="Comic Sans MS" panose="030F0702030302020204" pitchFamily="66" charset="0"/>
                </a:endParaRPr>
              </a:p>
              <a:p>
                <a:pPr marL="447675" lvl="1" indent="0">
                  <a:lnSpc>
                    <a:spcPct val="100000"/>
                  </a:lnSpc>
                  <a:buNone/>
                </a:pPr>
                <a:r>
                  <a:rPr lang="en-US" altLang="en-US" sz="4000" dirty="0">
                    <a:solidFill>
                      <a:srgbClr val="351AFA"/>
                    </a:solidFill>
                    <a:latin typeface="Comic Sans MS" panose="030F0702030302020204" pitchFamily="66" charset="0"/>
                  </a:rPr>
                  <a:t>E.g., 	</a:t>
                </a:r>
                <a:r>
                  <a:rPr lang="en-US" altLang="en-US" sz="4000" dirty="0">
                    <a:solidFill>
                      <a:srgbClr val="FF0000"/>
                    </a:solidFill>
                    <a:latin typeface="Comic Sans MS" panose="030F0702030302020204" pitchFamily="66" charset="0"/>
                  </a:rPr>
                  <a:t>f</a:t>
                </a:r>
                <a:r>
                  <a:rPr lang="en-US" altLang="en-US" sz="4000" dirty="0">
                    <a:solidFill>
                      <a:srgbClr val="351AFA"/>
                    </a:solidFill>
                    <a:latin typeface="Comic Sans MS" panose="030F0702030302020204" pitchFamily="66" charset="0"/>
                  </a:rPr>
                  <a:t>=(</a:t>
                </a:r>
                <a:r>
                  <a:rPr lang="en-US" altLang="en-US" sz="4000" dirty="0" smtClean="0">
                    <a:solidFill>
                      <a:srgbClr val="00B050"/>
                    </a:solidFill>
                    <a:latin typeface="Comic Sans MS" panose="030F0702030302020204" pitchFamily="66" charset="0"/>
                  </a:rPr>
                  <a:t>3</a:t>
                </a:r>
                <a:r>
                  <a:rPr lang="en-US" altLang="en-US" sz="4000" dirty="0" smtClean="0">
                    <a:solidFill>
                      <a:srgbClr val="351AFA"/>
                    </a:solidFill>
                    <a:latin typeface="Comic Sans MS" panose="030F0702030302020204" pitchFamily="66" charset="0"/>
                  </a:rPr>
                  <a:t>,</a:t>
                </a:r>
                <a:r>
                  <a:rPr lang="en-US" altLang="en-US" sz="4000" dirty="0" smtClean="0">
                    <a:latin typeface="Comic Sans MS" panose="030F0702030302020204" pitchFamily="66" charset="0"/>
                  </a:rPr>
                  <a:t>6</a:t>
                </a:r>
                <a:r>
                  <a:rPr lang="en-US" altLang="en-US" sz="4000" dirty="0" smtClean="0">
                    <a:solidFill>
                      <a:srgbClr val="351AFA"/>
                    </a:solidFill>
                    <a:latin typeface="Comic Sans MS" panose="030F0702030302020204" pitchFamily="66" charset="0"/>
                  </a:rPr>
                  <a:t>,3,</a:t>
                </a:r>
                <a:r>
                  <a:rPr lang="en-US" altLang="en-US" sz="4000" dirty="0" smtClean="0">
                    <a:solidFill>
                      <a:schemeClr val="tx1">
                        <a:lumMod val="95000"/>
                        <a:lumOff val="5000"/>
                      </a:schemeClr>
                    </a:solidFill>
                    <a:latin typeface="Comic Sans MS" panose="030F0702030302020204" pitchFamily="66" charset="0"/>
                  </a:rPr>
                  <a:t>8</a:t>
                </a:r>
                <a:r>
                  <a:rPr lang="en-US" altLang="en-US" sz="4000" dirty="0" smtClean="0">
                    <a:solidFill>
                      <a:srgbClr val="351AFA"/>
                    </a:solidFill>
                    <a:latin typeface="Comic Sans MS" panose="030F0702030302020204" pitchFamily="66" charset="0"/>
                  </a:rPr>
                  <a:t>,</a:t>
                </a:r>
                <a:r>
                  <a:rPr lang="en-US" altLang="en-US" sz="4000" dirty="0" smtClean="0">
                    <a:solidFill>
                      <a:srgbClr val="FFC000"/>
                    </a:solidFill>
                    <a:latin typeface="Comic Sans MS" panose="030F0702030302020204" pitchFamily="66" charset="0"/>
                  </a:rPr>
                  <a:t>2</a:t>
                </a:r>
                <a:r>
                  <a:rPr lang="en-US" altLang="en-US" sz="4000" dirty="0" smtClean="0">
                    <a:solidFill>
                      <a:srgbClr val="351AFA"/>
                    </a:solidFill>
                    <a:latin typeface="Comic Sans MS" panose="030F0702030302020204" pitchFamily="66" charset="0"/>
                  </a:rPr>
                  <a:t>,1,4,</a:t>
                </a:r>
                <a:r>
                  <a:rPr lang="en-US" altLang="en-US" sz="4000" dirty="0" smtClean="0">
                    <a:latin typeface="Comic Sans MS" panose="030F0702030302020204" pitchFamily="66" charset="0"/>
                  </a:rPr>
                  <a:t>7</a:t>
                </a:r>
                <a:r>
                  <a:rPr lang="en-US" altLang="en-US" sz="4000" dirty="0" smtClean="0">
                    <a:solidFill>
                      <a:srgbClr val="351AFA"/>
                    </a:solidFill>
                    <a:latin typeface="Comic Sans MS" panose="030F0702030302020204" pitchFamily="66" charset="0"/>
                  </a:rPr>
                  <a:t>,</a:t>
                </a:r>
                <a:r>
                  <a:rPr lang="en-US" altLang="en-US" sz="4000" dirty="0" smtClean="0">
                    <a:solidFill>
                      <a:srgbClr val="FFC000"/>
                    </a:solidFill>
                    <a:latin typeface="Comic Sans MS" panose="030F0702030302020204" pitchFamily="66" charset="0"/>
                  </a:rPr>
                  <a:t>9</a:t>
                </a:r>
                <a:r>
                  <a:rPr lang="en-US" altLang="en-US" sz="4000" dirty="0" smtClean="0">
                    <a:solidFill>
                      <a:srgbClr val="351AFA"/>
                    </a:solidFill>
                    <a:latin typeface="Comic Sans MS" panose="030F0702030302020204" pitchFamily="66" charset="0"/>
                  </a:rPr>
                  <a:t>,</a:t>
                </a:r>
                <a:r>
                  <a:rPr lang="en-US" altLang="en-US" sz="4000" dirty="0" smtClean="0">
                    <a:solidFill>
                      <a:srgbClr val="FFC000"/>
                    </a:solidFill>
                    <a:latin typeface="Comic Sans MS" panose="030F0702030302020204" pitchFamily="66" charset="0"/>
                  </a:rPr>
                  <a:t>4</a:t>
                </a:r>
                <a:r>
                  <a:rPr lang="en-US" altLang="en-US" sz="4000" dirty="0" smtClean="0">
                    <a:solidFill>
                      <a:schemeClr val="accent2">
                        <a:lumMod val="75000"/>
                      </a:schemeClr>
                    </a:solidFill>
                    <a:latin typeface="Comic Sans MS" panose="030F0702030302020204" pitchFamily="66" charset="0"/>
                  </a:rPr>
                  <a:t>,</a:t>
                </a:r>
                <a:r>
                  <a:rPr lang="en-US" altLang="en-US" sz="4000" dirty="0" smtClean="0">
                    <a:solidFill>
                      <a:srgbClr val="00B050"/>
                    </a:solidFill>
                    <a:latin typeface="Comic Sans MS" panose="030F0702030302020204" pitchFamily="66" charset="0"/>
                  </a:rPr>
                  <a:t>5,</a:t>
                </a:r>
                <a:r>
                  <a:rPr lang="en-US" altLang="en-US" sz="4000" dirty="0" smtClean="0">
                    <a:solidFill>
                      <a:srgbClr val="351AFA"/>
                    </a:solidFill>
                    <a:latin typeface="Comic Sans MS" panose="030F0702030302020204" pitchFamily="66" charset="0"/>
                  </a:rPr>
                  <a:t>8,</a:t>
                </a:r>
                <a:r>
                  <a:rPr lang="en-US" altLang="en-US" sz="4000" dirty="0" smtClean="0">
                    <a:solidFill>
                      <a:srgbClr val="00B050"/>
                    </a:solidFill>
                    <a:latin typeface="Comic Sans MS" panose="030F0702030302020204" pitchFamily="66" charset="0"/>
                  </a:rPr>
                  <a:t>4</a:t>
                </a:r>
                <a:r>
                  <a:rPr lang="en-US" altLang="en-US" sz="4000" dirty="0" smtClean="0">
                    <a:solidFill>
                      <a:srgbClr val="351AFA"/>
                    </a:solidFill>
                    <a:latin typeface="Comic Sans MS" panose="030F0702030302020204" pitchFamily="66" charset="0"/>
                  </a:rPr>
                  <a:t>),    </a:t>
                </a:r>
                <a:r>
                  <a:rPr lang="el-GR" altLang="en-US" sz="5100" dirty="0" smtClean="0">
                    <a:solidFill>
                      <a:srgbClr val="FF0000"/>
                    </a:solidFill>
                    <a:latin typeface="Comic Sans MS" panose="030F0702030302020204" pitchFamily="66" charset="0"/>
                  </a:rPr>
                  <a:t>π</a:t>
                </a:r>
                <a:r>
                  <a:rPr lang="en-US" altLang="en-US" sz="4000" dirty="0">
                    <a:solidFill>
                      <a:srgbClr val="351AFA"/>
                    </a:solidFill>
                    <a:latin typeface="Comic Sans MS" panose="030F0702030302020204" pitchFamily="66" charset="0"/>
                  </a:rPr>
                  <a:t>=(1,3,2)</a:t>
                </a:r>
              </a:p>
              <a:p>
                <a:pPr marL="447675" lvl="1" indent="0" algn="l" rtl="0">
                  <a:lnSpc>
                    <a:spcPct val="70000"/>
                  </a:lnSpc>
                  <a:buFontTx/>
                  <a:buNone/>
                </a:pPr>
                <a:endParaRPr lang="en-US" altLang="en-US" dirty="0">
                  <a:solidFill>
                    <a:schemeClr val="accent2"/>
                  </a:solidFill>
                  <a:latin typeface="Comic Sans MS" panose="030F0702030302020204" pitchFamily="66" charset="0"/>
                </a:endParaRPr>
              </a:p>
              <a:p>
                <a:pPr lvl="1" algn="l" rtl="0">
                  <a:lnSpc>
                    <a:spcPct val="70000"/>
                  </a:lnSpc>
                  <a:buFontTx/>
                  <a:buNone/>
                </a:pPr>
                <a:endParaRPr lang="en-US" altLang="en-US" sz="4000" dirty="0">
                  <a:solidFill>
                    <a:srgbClr val="351AFA"/>
                  </a:solidFill>
                  <a:latin typeface="Comic Sans MS" panose="030F0702030302020204" pitchFamily="66" charset="0"/>
                </a:endParaRPr>
              </a:p>
              <a:p>
                <a:pPr lvl="1">
                  <a:lnSpc>
                    <a:spcPct val="70000"/>
                  </a:lnSpc>
                  <a:buNone/>
                </a:pPr>
                <a:endParaRPr lang="el-GR" altLang="en-US" sz="3400" dirty="0">
                  <a:solidFill>
                    <a:srgbClr val="351AFA"/>
                  </a:solidFill>
                  <a:latin typeface="Comic Sans MS" panose="030F0702030302020204" pitchFamily="66" charset="0"/>
                </a:endParaRPr>
              </a:p>
            </p:txBody>
          </p:sp>
        </mc:Choice>
        <mc:Fallback xmlns="">
          <p:sp>
            <p:nvSpPr>
              <p:cNvPr id="91139" name="Rectangle 3"/>
              <p:cNvSpPr>
                <a:spLocks noGrp="1" noRot="1" noChangeAspect="1" noMove="1" noResize="1" noEditPoints="1" noAdjustHandles="1" noChangeArrowheads="1" noChangeShapeType="1" noTextEdit="1"/>
              </p:cNvSpPr>
              <p:nvPr>
                <p:ph type="body" idx="1"/>
              </p:nvPr>
            </p:nvSpPr>
            <p:spPr>
              <a:xfrm>
                <a:off x="719482" y="1242906"/>
                <a:ext cx="10776225" cy="5854080"/>
              </a:xfr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0313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3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1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13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3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1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866775" y="183130"/>
            <a:ext cx="10515600" cy="1607683"/>
          </a:xfrm>
        </p:spPr>
        <p:txBody>
          <a:bodyPr>
            <a:normAutofit fontScale="90000"/>
          </a:bodyPr>
          <a:lstStyle/>
          <a:p>
            <a:pPr algn="ctr"/>
            <a:r>
              <a:rPr lang="en-US" altLang="en-US" dirty="0">
                <a:solidFill>
                  <a:srgbClr val="FF0000"/>
                </a:solidFill>
                <a:latin typeface="Comic Sans MS" panose="030F0702030302020204" pitchFamily="66" charset="0"/>
              </a:rPr>
              <a:t>Testing</a:t>
            </a:r>
            <a:r>
              <a:rPr lang="en-US" altLang="en-US" sz="4000" dirty="0">
                <a:solidFill>
                  <a:srgbClr val="FF0000"/>
                </a:solidFill>
                <a:latin typeface="Comic Sans MS" panose="030F0702030302020204" pitchFamily="66" charset="0"/>
              </a:rPr>
              <a:t> </a:t>
            </a:r>
            <a:r>
              <a:rPr lang="en-US" altLang="en-US" dirty="0">
                <a:solidFill>
                  <a:srgbClr val="FF0000"/>
                </a:solidFill>
                <a:latin typeface="Comic Sans MS" panose="030F0702030302020204" pitchFamily="66" charset="0"/>
              </a:rPr>
              <a:t>for </a:t>
            </a:r>
            <a:r>
              <a:rPr lang="el-GR" altLang="en-US" dirty="0">
                <a:solidFill>
                  <a:srgbClr val="FF0000"/>
                </a:solidFill>
                <a:latin typeface="Comic Sans MS" panose="030F0702030302020204" pitchFamily="66" charset="0"/>
              </a:rPr>
              <a:t>π</a:t>
            </a:r>
            <a:r>
              <a:rPr lang="en-US" altLang="en-US" dirty="0">
                <a:solidFill>
                  <a:srgbClr val="FF0000"/>
                </a:solidFill>
                <a:latin typeface="Comic Sans MS" panose="030F0702030302020204" pitchFamily="66" charset="0"/>
              </a:rPr>
              <a:t>-freeness</a:t>
            </a:r>
          </a:p>
        </p:txBody>
      </p:sp>
      <mc:AlternateContent xmlns:mc="http://schemas.openxmlformats.org/markup-compatibility/2006" xmlns:a14="http://schemas.microsoft.com/office/drawing/2010/main">
        <mc:Choice Requires="a14">
          <p:sp>
            <p:nvSpPr>
              <p:cNvPr id="92163" name="Rectangle 3"/>
              <p:cNvSpPr>
                <a:spLocks noGrp="1" noChangeArrowheads="1"/>
              </p:cNvSpPr>
              <p:nvPr>
                <p:ph idx="1"/>
              </p:nvPr>
            </p:nvSpPr>
            <p:spPr>
              <a:xfrm>
                <a:off x="696686" y="1144140"/>
                <a:ext cx="10435771" cy="5189992"/>
              </a:xfrm>
            </p:spPr>
            <p:txBody>
              <a:bodyPr/>
              <a:lstStyle/>
              <a:p>
                <a:pPr lvl="1" algn="l" rtl="0">
                  <a:lnSpc>
                    <a:spcPct val="100000"/>
                  </a:lnSpc>
                  <a:buFontTx/>
                  <a:buNone/>
                </a:pPr>
                <a:endParaRPr lang="en-US" altLang="en-US" sz="2800" dirty="0" smtClean="0">
                  <a:solidFill>
                    <a:srgbClr val="351AFA"/>
                  </a:solidFill>
                  <a:latin typeface="Comic Sans MS" panose="030F0702030302020204" pitchFamily="66" charset="0"/>
                </a:endParaRPr>
              </a:p>
              <a:p>
                <a:pPr marL="447675" lvl="1" indent="9525" algn="just">
                  <a:lnSpc>
                    <a:spcPct val="100000"/>
                  </a:lnSpc>
                  <a:buNone/>
                </a:pPr>
                <a:r>
                  <a:rPr lang="en-US" altLang="en-US" sz="2800" dirty="0">
                    <a:solidFill>
                      <a:srgbClr val="781E78"/>
                    </a:solidFill>
                    <a:latin typeface="Comic Sans MS" panose="030F0702030302020204" pitchFamily="66" charset="0"/>
                  </a:rPr>
                  <a:t>Testing</a:t>
                </a:r>
                <a:r>
                  <a:rPr lang="en-US" altLang="en-US" sz="2800" dirty="0">
                    <a:solidFill>
                      <a:srgbClr val="351AFA"/>
                    </a:solidFill>
                    <a:latin typeface="Comic Sans MS" panose="030F0702030302020204" pitchFamily="66" charset="0"/>
                  </a:rPr>
                  <a:t> for </a:t>
                </a:r>
                <a:r>
                  <a:rPr lang="el-GR" altLang="en-US" sz="2800" dirty="0">
                    <a:solidFill>
                      <a:srgbClr val="351AFA"/>
                    </a:solidFill>
                    <a:latin typeface="Comic Sans MS" panose="030F0702030302020204" pitchFamily="66" charset="0"/>
                  </a:rPr>
                  <a:t>π</a:t>
                </a:r>
                <a:r>
                  <a:rPr lang="en-US" altLang="en-US" sz="2800" dirty="0">
                    <a:solidFill>
                      <a:srgbClr val="351AFA"/>
                    </a:solidFill>
                    <a:latin typeface="Comic Sans MS" panose="030F0702030302020204" pitchFamily="66" charset="0"/>
                  </a:rPr>
                  <a:t>-freeness means separating between the </a:t>
                </a:r>
                <a:r>
                  <a:rPr lang="el-GR" altLang="en-US" sz="2800" dirty="0">
                    <a:solidFill>
                      <a:srgbClr val="781E78"/>
                    </a:solidFill>
                    <a:latin typeface="Comic Sans MS" panose="030F0702030302020204" pitchFamily="66" charset="0"/>
                  </a:rPr>
                  <a:t>π</a:t>
                </a:r>
                <a:r>
                  <a:rPr lang="en-US" altLang="en-US" sz="2800" dirty="0">
                    <a:solidFill>
                      <a:srgbClr val="781E78"/>
                    </a:solidFill>
                    <a:latin typeface="Comic Sans MS" panose="030F0702030302020204" pitchFamily="66" charset="0"/>
                  </a:rPr>
                  <a:t>-free</a:t>
                </a:r>
                <a:r>
                  <a:rPr lang="en-US" altLang="en-US" sz="2800" dirty="0">
                    <a:solidFill>
                      <a:srgbClr val="351AFA"/>
                    </a:solidFill>
                    <a:latin typeface="Comic Sans MS" panose="030F0702030302020204" pitchFamily="66" charset="0"/>
                  </a:rPr>
                  <a:t> and the </a:t>
                </a:r>
                <a:r>
                  <a:rPr lang="el-GR" altLang="en-US" sz="2800" dirty="0">
                    <a:solidFill>
                      <a:srgbClr val="781E78"/>
                    </a:solidFill>
                    <a:latin typeface="Comic Sans MS" panose="030F0702030302020204" pitchFamily="66" charset="0"/>
                  </a:rPr>
                  <a:t>π</a:t>
                </a:r>
                <a:r>
                  <a:rPr lang="en-US" altLang="en-US" sz="2800" dirty="0">
                    <a:solidFill>
                      <a:srgbClr val="781E78"/>
                    </a:solidFill>
                    <a:latin typeface="Comic Sans MS" panose="030F0702030302020204" pitchFamily="66" charset="0"/>
                  </a:rPr>
                  <a:t>-abundant </a:t>
                </a:r>
                <a:r>
                  <a:rPr lang="en-US" altLang="en-US" sz="2800" dirty="0">
                    <a:solidFill>
                      <a:srgbClr val="351AFA"/>
                    </a:solidFill>
                    <a:latin typeface="Comic Sans MS" panose="030F0702030302020204" pitchFamily="66" charset="0"/>
                  </a:rPr>
                  <a:t>sequences </a:t>
                </a:r>
                <a:r>
                  <a:rPr lang="en-US" altLang="en-US" sz="2800" dirty="0">
                    <a:solidFill>
                      <a:srgbClr val="FF0000"/>
                    </a:solidFill>
                    <a:latin typeface="Comic Sans MS" panose="030F0702030302020204" pitchFamily="66" charset="0"/>
                  </a:rPr>
                  <a:t>f </a:t>
                </a:r>
                <a:r>
                  <a:rPr lang="en-US" altLang="en-US" sz="2800" dirty="0">
                    <a:solidFill>
                      <a:srgbClr val="351AFA"/>
                    </a:solidFill>
                    <a:latin typeface="Comic Sans MS" panose="030F0702030302020204" pitchFamily="66" charset="0"/>
                  </a:rPr>
                  <a:t>in </a:t>
                </a:r>
                <a:r>
                  <a:rPr lang="en-US" altLang="en-US" sz="2800" dirty="0" smtClean="0">
                    <a:solidFill>
                      <a:srgbClr val="351AFA"/>
                    </a:solidFill>
                    <a:latin typeface="Comic Sans MS" panose="030F0702030302020204" pitchFamily="66" charset="0"/>
                  </a:rPr>
                  <a:t>a </a:t>
                </a:r>
                <a:r>
                  <a:rPr lang="en-US" altLang="en-US" sz="2800" dirty="0" smtClean="0">
                    <a:solidFill>
                      <a:srgbClr val="781E78"/>
                    </a:solidFill>
                    <a:latin typeface="Comic Sans MS" panose="030F0702030302020204" pitchFamily="66" charset="0"/>
                  </a:rPr>
                  <a:t>sub-linear</a:t>
                </a:r>
                <a:r>
                  <a:rPr lang="en-US" altLang="en-US" sz="2800" dirty="0" smtClean="0">
                    <a:solidFill>
                      <a:srgbClr val="351AFA"/>
                    </a:solidFill>
                    <a:latin typeface="Comic Sans MS" panose="030F0702030302020204" pitchFamily="66" charset="0"/>
                  </a:rPr>
                  <a:t> </a:t>
                </a:r>
                <a:r>
                  <a:rPr lang="en-US" altLang="en-US" sz="2800" dirty="0">
                    <a:solidFill>
                      <a:srgbClr val="351AFA"/>
                    </a:solidFill>
                    <a:latin typeface="Comic Sans MS" panose="030F0702030302020204" pitchFamily="66" charset="0"/>
                  </a:rPr>
                  <a:t>time. This problem was raised in </a:t>
                </a:r>
                <a:r>
                  <a:rPr lang="en-US" altLang="en-US" sz="2800" dirty="0">
                    <a:solidFill>
                      <a:srgbClr val="781E78"/>
                    </a:solidFill>
                    <a:latin typeface="Comic Sans MS" panose="030F0702030302020204" pitchFamily="66" charset="0"/>
                  </a:rPr>
                  <a:t>NRRS[16]</a:t>
                </a:r>
                <a:r>
                  <a:rPr lang="en-US" altLang="en-US" sz="2800" dirty="0">
                    <a:solidFill>
                      <a:srgbClr val="351AFA"/>
                    </a:solidFill>
                    <a:latin typeface="Comic Sans MS" panose="030F0702030302020204" pitchFamily="66" charset="0"/>
                  </a:rPr>
                  <a:t>.</a:t>
                </a:r>
              </a:p>
              <a:p>
                <a:pPr marL="447675" lvl="1" indent="9525">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The separation is achieved by producing a small </a:t>
                </a:r>
                <a:r>
                  <a:rPr lang="en-US" altLang="en-US" sz="2800" dirty="0">
                    <a:solidFill>
                      <a:srgbClr val="781E78"/>
                    </a:solidFill>
                    <a:latin typeface="Comic Sans MS" panose="030F0702030302020204" pitchFamily="66" charset="0"/>
                  </a:rPr>
                  <a:t>random</a:t>
                </a:r>
                <a:r>
                  <a:rPr lang="en-US" altLang="en-US" sz="2800" dirty="0">
                    <a:solidFill>
                      <a:srgbClr val="351AFA"/>
                    </a:solidFill>
                    <a:latin typeface="Comic Sans MS" panose="030F0702030302020204" pitchFamily="66" charset="0"/>
                  </a:rPr>
                  <a:t> </a:t>
                </a:r>
                <a:r>
                  <a:rPr lang="en-US" altLang="en-US" sz="2800" dirty="0">
                    <a:solidFill>
                      <a:srgbClr val="781E78"/>
                    </a:solidFill>
                    <a:latin typeface="Comic Sans MS" panose="030F0702030302020204" pitchFamily="66" charset="0"/>
                  </a:rPr>
                  <a:t>(but not uniform!) </a:t>
                </a:r>
                <a:r>
                  <a:rPr lang="en-US" altLang="en-US" sz="2800" dirty="0" smtClean="0">
                    <a:solidFill>
                      <a:srgbClr val="351AFA"/>
                    </a:solidFill>
                    <a:latin typeface="Comic Sans MS" panose="030F0702030302020204" pitchFamily="66" charset="0"/>
                  </a:rPr>
                  <a:t>sample </a:t>
                </a:r>
                <a:r>
                  <a:rPr lang="en-US" altLang="en-US" sz="2800" dirty="0" smtClean="0">
                    <a:solidFill>
                      <a:srgbClr val="FF0000"/>
                    </a:solidFill>
                    <a:latin typeface="Comic Sans MS" panose="030F0702030302020204" pitchFamily="66" charset="0"/>
                  </a:rPr>
                  <a:t>S</a:t>
                </a:r>
                <a14:m>
                  <m:oMath xmlns:m="http://schemas.openxmlformats.org/officeDocument/2006/math">
                    <m:r>
                      <a:rPr lang="en-US" altLang="en-US" sz="2800" b="0" i="0" smtClean="0">
                        <a:solidFill>
                          <a:srgbClr val="FF0000"/>
                        </a:solidFill>
                        <a:latin typeface="Cambria Math" panose="02040503050406030204" pitchFamily="18" charset="0"/>
                        <a:ea typeface="Cambria Math" panose="02040503050406030204" pitchFamily="18" charset="0"/>
                      </a:rPr>
                      <m:t> </m:t>
                    </m:r>
                    <m:r>
                      <a:rPr lang="en-US" altLang="en-US" sz="2800" i="1" smtClean="0">
                        <a:solidFill>
                          <a:srgbClr val="FF0000"/>
                        </a:solidFill>
                        <a:latin typeface="Cambria Math" panose="02040503050406030204" pitchFamily="18" charset="0"/>
                        <a:ea typeface="Cambria Math" panose="02040503050406030204" pitchFamily="18" charset="0"/>
                      </a:rPr>
                      <m:t>⊂</m:t>
                    </m:r>
                    <m:d>
                      <m:dPr>
                        <m:begChr m:val="{"/>
                        <m:endChr m:val="}"/>
                        <m:ctrlPr>
                          <a:rPr lang="en-US" altLang="en-US" sz="2800" b="0" i="1" smtClean="0">
                            <a:solidFill>
                              <a:srgbClr val="FF0000"/>
                            </a:solidFill>
                            <a:latin typeface="Cambria Math" panose="02040503050406030204" pitchFamily="18" charset="0"/>
                            <a:ea typeface="Cambria Math" panose="02040503050406030204" pitchFamily="18" charset="0"/>
                          </a:rPr>
                        </m:ctrlPr>
                      </m:dPr>
                      <m:e>
                        <m:r>
                          <a:rPr lang="en-US" altLang="en-US" sz="2800" b="0" i="1" smtClean="0">
                            <a:solidFill>
                              <a:srgbClr val="FF0000"/>
                            </a:solidFill>
                            <a:latin typeface="Cambria Math" panose="02040503050406030204" pitchFamily="18" charset="0"/>
                            <a:ea typeface="Cambria Math" panose="02040503050406030204" pitchFamily="18" charset="0"/>
                          </a:rPr>
                          <m:t>1</m:t>
                        </m:r>
                        <m:r>
                          <a:rPr lang="en-US" altLang="en-US" sz="2800" b="0" i="1" smtClean="0">
                            <a:solidFill>
                              <a:srgbClr val="FF0000"/>
                            </a:solidFill>
                            <a:latin typeface="Cambria Math" panose="02040503050406030204" pitchFamily="18" charset="0"/>
                            <a:ea typeface="Cambria Math" panose="02040503050406030204" pitchFamily="18" charset="0"/>
                          </a:rPr>
                          <m:t>,</m:t>
                        </m:r>
                        <m:r>
                          <a:rPr lang="en-US" altLang="en-US" sz="2800" b="0" i="1" smtClean="0">
                            <a:solidFill>
                              <a:srgbClr val="FF0000"/>
                            </a:solidFill>
                            <a:latin typeface="Cambria Math" panose="02040503050406030204" pitchFamily="18" charset="0"/>
                            <a:ea typeface="Cambria Math" panose="02040503050406030204" pitchFamily="18" charset="0"/>
                          </a:rPr>
                          <m:t>2</m:t>
                        </m:r>
                        <m:r>
                          <a:rPr lang="en-US" altLang="en-US" sz="2800" b="0" i="1" smtClean="0">
                            <a:solidFill>
                              <a:srgbClr val="FF0000"/>
                            </a:solidFill>
                            <a:latin typeface="Cambria Math" panose="02040503050406030204" pitchFamily="18" charset="0"/>
                            <a:ea typeface="Cambria Math" panose="02040503050406030204" pitchFamily="18" charset="0"/>
                          </a:rPr>
                          <m:t>,…,</m:t>
                        </m:r>
                        <m:r>
                          <a:rPr lang="en-US" altLang="en-US" sz="2800" b="0" i="1" smtClean="0">
                            <a:solidFill>
                              <a:srgbClr val="FF0000"/>
                            </a:solidFill>
                            <a:latin typeface="Cambria Math" panose="02040503050406030204" pitchFamily="18" charset="0"/>
                            <a:ea typeface="Cambria Math" panose="02040503050406030204" pitchFamily="18" charset="0"/>
                          </a:rPr>
                          <m:t>𝑛</m:t>
                        </m:r>
                      </m:e>
                    </m:d>
                  </m:oMath>
                </a14:m>
                <a:r>
                  <a:rPr lang="en-US" altLang="en-US" sz="2800" dirty="0">
                    <a:solidFill>
                      <a:srgbClr val="351AFA"/>
                    </a:solidFill>
                    <a:latin typeface="Comic Sans MS" panose="030F0702030302020204" pitchFamily="66" charset="0"/>
                  </a:rPr>
                  <a:t>, such that for </a:t>
                </a:r>
                <a:r>
                  <a:rPr lang="en-US" altLang="en-US" sz="2800" dirty="0">
                    <a:solidFill>
                      <a:srgbClr val="781E78"/>
                    </a:solidFill>
                    <a:latin typeface="Comic Sans MS" panose="030F0702030302020204" pitchFamily="66" charset="0"/>
                  </a:rPr>
                  <a:t>any</a:t>
                </a:r>
                <a:r>
                  <a:rPr lang="en-US" altLang="en-US" sz="2800" dirty="0">
                    <a:solidFill>
                      <a:srgbClr val="351AFA"/>
                    </a:solidFill>
                    <a:latin typeface="Comic Sans MS" panose="030F0702030302020204" pitchFamily="66" charset="0"/>
                  </a:rPr>
                  <a:t>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-abundant</a:t>
                </a:r>
                <a:r>
                  <a:rPr lang="en-US" altLang="en-US" sz="2800" dirty="0">
                    <a:solidFill>
                      <a:srgbClr val="FF0000"/>
                    </a:solidFill>
                    <a:latin typeface="Comic Sans MS" panose="030F0702030302020204" pitchFamily="66" charset="0"/>
                  </a:rPr>
                  <a:t> f</a:t>
                </a:r>
                <a:r>
                  <a:rPr lang="en-US" altLang="en-US" sz="2800" dirty="0">
                    <a:solidFill>
                      <a:srgbClr val="351AFA"/>
                    </a:solidFill>
                    <a:latin typeface="Comic Sans MS" panose="030F0702030302020204" pitchFamily="66" charset="0"/>
                  </a:rPr>
                  <a:t>, </a:t>
                </a:r>
                <a:r>
                  <a:rPr lang="en-US" altLang="en-US" sz="2800" dirty="0" smtClean="0">
                    <a:solidFill>
                      <a:srgbClr val="351AFA"/>
                    </a:solidFill>
                    <a:latin typeface="Comic Sans MS" panose="030F0702030302020204" pitchFamily="66" charset="0"/>
                  </a:rPr>
                  <a:t>the </a:t>
                </a:r>
                <a:r>
                  <a:rPr lang="en-US" altLang="en-US" sz="2800" dirty="0">
                    <a:solidFill>
                      <a:srgbClr val="351AFA"/>
                    </a:solidFill>
                    <a:latin typeface="Comic Sans MS" panose="030F0702030302020204" pitchFamily="66" charset="0"/>
                  </a:rPr>
                  <a:t>restriction of </a:t>
                </a:r>
                <a:r>
                  <a:rPr lang="en-US" altLang="en-US" sz="2800" dirty="0">
                    <a:solidFill>
                      <a:srgbClr val="FF0000"/>
                    </a:solidFill>
                    <a:latin typeface="Comic Sans MS" panose="030F0702030302020204" pitchFamily="66" charset="0"/>
                  </a:rPr>
                  <a:t>f</a:t>
                </a:r>
                <a:r>
                  <a:rPr lang="en-US" altLang="en-US" sz="2800" dirty="0">
                    <a:solidFill>
                      <a:srgbClr val="351AFA"/>
                    </a:solidFill>
                    <a:latin typeface="Comic Sans MS" panose="030F0702030302020204" pitchFamily="66" charset="0"/>
                  </a:rPr>
                  <a:t> on </a:t>
                </a:r>
                <a:r>
                  <a:rPr lang="en-US" altLang="en-US" sz="2800" dirty="0">
                    <a:solidFill>
                      <a:srgbClr val="FF0000"/>
                    </a:solidFill>
                    <a:latin typeface="Comic Sans MS" panose="030F0702030302020204" pitchFamily="66" charset="0"/>
                  </a:rPr>
                  <a:t>S</a:t>
                </a:r>
                <a:r>
                  <a:rPr lang="en-US" altLang="en-US" sz="2800" dirty="0">
                    <a:solidFill>
                      <a:srgbClr val="351AFA"/>
                    </a:solidFill>
                    <a:latin typeface="Comic Sans MS" panose="030F0702030302020204" pitchFamily="66" charset="0"/>
                  </a:rPr>
                  <a:t> contains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 </a:t>
                </a:r>
                <a:r>
                  <a:rPr lang="en-US" altLang="en-US" sz="2800" dirty="0" smtClean="0">
                    <a:solidFill>
                      <a:srgbClr val="351AFA"/>
                    </a:solidFill>
                    <a:latin typeface="Comic Sans MS" panose="030F0702030302020204" pitchFamily="66" charset="0"/>
                  </a:rPr>
                  <a:t>with </a:t>
                </a:r>
                <a:r>
                  <a:rPr lang="en-US" altLang="en-US" sz="2800" dirty="0">
                    <a:solidFill>
                      <a:srgbClr val="351AFA"/>
                    </a:solidFill>
                    <a:latin typeface="Comic Sans MS" panose="030F0702030302020204" pitchFamily="66" charset="0"/>
                  </a:rPr>
                  <a:t>probability </a:t>
                </a:r>
                <a:r>
                  <a:rPr lang="en-US" altLang="en-US" sz="2800" dirty="0" smtClean="0">
                    <a:solidFill>
                      <a:srgbClr val="FF0000"/>
                    </a:solidFill>
                    <a:latin typeface="Comic Sans MS" panose="030F0702030302020204" pitchFamily="66" charset="0"/>
                  </a:rPr>
                  <a:t>≈</a:t>
                </a:r>
                <a:r>
                  <a:rPr lang="en-US" altLang="en-US" sz="2800" dirty="0">
                    <a:solidFill>
                      <a:srgbClr val="FF0000"/>
                    </a:solidFill>
                    <a:latin typeface="Comic Sans MS" panose="030F0702030302020204" pitchFamily="66" charset="0"/>
                  </a:rPr>
                  <a:t>1</a:t>
                </a:r>
                <a:r>
                  <a:rPr lang="en-US" altLang="en-US" sz="2800" dirty="0">
                    <a:solidFill>
                      <a:srgbClr val="351AFA"/>
                    </a:solidFill>
                    <a:latin typeface="Comic Sans MS" panose="030F0702030302020204" pitchFamily="66" charset="0"/>
                  </a:rPr>
                  <a:t>.</a:t>
                </a:r>
              </a:p>
              <a:p>
                <a:pPr marL="447675" lvl="1" indent="9525">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The </a:t>
                </a:r>
                <a:r>
                  <a:rPr lang="en-US" altLang="en-US" sz="2800" dirty="0">
                    <a:solidFill>
                      <a:srgbClr val="7030A0"/>
                    </a:solidFill>
                    <a:latin typeface="Comic Sans MS" panose="030F0702030302020204" pitchFamily="66" charset="0"/>
                  </a:rPr>
                  <a:t>complexity</a:t>
                </a:r>
                <a:r>
                  <a:rPr lang="en-US" altLang="en-US" sz="2800" dirty="0">
                    <a:solidFill>
                      <a:srgbClr val="351AFA"/>
                    </a:solidFill>
                    <a:latin typeface="Comic Sans MS" panose="030F0702030302020204" pitchFamily="66" charset="0"/>
                  </a:rPr>
                  <a:t> of the procedure is </a:t>
                </a:r>
                <a:r>
                  <a:rPr lang="en-US" altLang="en-US" sz="2800" dirty="0">
                    <a:solidFill>
                      <a:srgbClr val="FF0000"/>
                    </a:solidFill>
                    <a:latin typeface="Comic Sans MS" panose="030F0702030302020204" pitchFamily="66" charset="0"/>
                  </a:rPr>
                  <a:t>|S|</a:t>
                </a:r>
                <a:r>
                  <a:rPr lang="en-US" altLang="en-US" sz="2800" dirty="0">
                    <a:solidFill>
                      <a:srgbClr val="351AFA"/>
                    </a:solidFill>
                    <a:latin typeface="Comic Sans MS" panose="030F0702030302020204" pitchFamily="66" charset="0"/>
                  </a:rPr>
                  <a:t> as a function of </a:t>
                </a:r>
                <a:r>
                  <a:rPr lang="en-US" altLang="en-US" sz="2800" dirty="0">
                    <a:solidFill>
                      <a:srgbClr val="FF0000"/>
                    </a:solidFill>
                    <a:latin typeface="Comic Sans MS" panose="030F0702030302020204" pitchFamily="66" charset="0"/>
                  </a:rPr>
                  <a:t>n</a:t>
                </a:r>
                <a:r>
                  <a:rPr lang="en-US" altLang="en-US" sz="2800" dirty="0">
                    <a:solidFill>
                      <a:srgbClr val="351AFA"/>
                    </a:solidFill>
                    <a:latin typeface="Comic Sans MS" panose="030F0702030302020204" pitchFamily="66" charset="0"/>
                  </a:rPr>
                  <a:t>.</a:t>
                </a:r>
              </a:p>
              <a:p>
                <a:pPr marL="447675" lvl="1" indent="9525">
                  <a:lnSpc>
                    <a:spcPct val="70000"/>
                  </a:lnSpc>
                  <a:buNone/>
                </a:pPr>
                <a:endParaRPr lang="en-US" altLang="en-US" dirty="0">
                  <a:solidFill>
                    <a:schemeClr val="accent2"/>
                  </a:solidFill>
                  <a:latin typeface="Comic Sans MS" panose="030F0702030302020204" pitchFamily="66" charset="0"/>
                </a:endParaRPr>
              </a:p>
            </p:txBody>
          </p:sp>
        </mc:Choice>
        <mc:Fallback xmlns="">
          <p:sp>
            <p:nvSpPr>
              <p:cNvPr id="92163" name="Rectangle 3"/>
              <p:cNvSpPr>
                <a:spLocks noGrp="1" noRot="1" noChangeAspect="1" noMove="1" noResize="1" noEditPoints="1" noAdjustHandles="1" noChangeArrowheads="1" noChangeShapeType="1" noTextEdit="1"/>
              </p:cNvSpPr>
              <p:nvPr>
                <p:ph idx="1"/>
              </p:nvPr>
            </p:nvSpPr>
            <p:spPr>
              <a:xfrm>
                <a:off x="696686" y="1144140"/>
                <a:ext cx="10435771" cy="5189992"/>
              </a:xfrm>
              <a:blipFill rotWithShape="0">
                <a:blip r:embed="rId2"/>
                <a:stretch>
                  <a:fillRect r="-1227" b="-1645"/>
                </a:stretch>
              </a:blipFill>
            </p:spPr>
            <p:txBody>
              <a:bodyPr/>
              <a:lstStyle/>
              <a:p>
                <a:r>
                  <a:rPr lang="en-US">
                    <a:noFill/>
                  </a:rPr>
                  <a:t> </a:t>
                </a:r>
              </a:p>
            </p:txBody>
          </p:sp>
        </mc:Fallback>
      </mc:AlternateContent>
    </p:spTree>
    <p:extLst>
      <p:ext uri="{BB962C8B-B14F-4D97-AF65-F5344CB8AC3E}">
        <p14:creationId xmlns:p14="http://schemas.microsoft.com/office/powerpoint/2010/main" val="1011342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697723E0-FE73-4095-B0C4-6428600AB2EC}"/>
              </a:ext>
            </a:extLst>
          </p:cNvPr>
          <p:cNvSpPr>
            <a:spLocks noGrp="1"/>
          </p:cNvSpPr>
          <p:nvPr>
            <p:ph type="title"/>
          </p:nvPr>
        </p:nvSpPr>
        <p:spPr>
          <a:xfrm>
            <a:off x="838200" y="292555"/>
            <a:ext cx="10515600" cy="1325563"/>
          </a:xfrm>
        </p:spPr>
        <p:txBody>
          <a:bodyPr>
            <a:normAutofit/>
          </a:bodyPr>
          <a:lstStyle/>
          <a:p>
            <a:pPr algn="ctr"/>
            <a:r>
              <a:rPr lang="en-US" altLang="en-US" sz="4000" dirty="0">
                <a:solidFill>
                  <a:srgbClr val="FF0000"/>
                </a:solidFill>
                <a:latin typeface="Comic Sans MS" panose="030F0702030302020204" pitchFamily="66" charset="0"/>
              </a:rPr>
              <a:t>How the Complexity Depends on </a:t>
            </a:r>
            <a:r>
              <a:rPr lang="el-GR" altLang="en-US" sz="4000" dirty="0">
                <a:solidFill>
                  <a:srgbClr val="FF0000"/>
                </a:solidFill>
                <a:latin typeface="Comic Sans MS" panose="030F0702030302020204" pitchFamily="66" charset="0"/>
              </a:rPr>
              <a:t>π</a:t>
            </a:r>
            <a:endParaRPr lang="en-US" sz="4000"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 xmlns:a16="http://schemas.microsoft.com/office/drawing/2014/main" id="{9A4987F4-E290-4477-8447-D1398143B918}"/>
                  </a:ext>
                </a:extLst>
              </p:cNvPr>
              <p:cNvSpPr>
                <a:spLocks noGrp="1"/>
              </p:cNvSpPr>
              <p:nvPr>
                <p:ph idx="1"/>
              </p:nvPr>
            </p:nvSpPr>
            <p:spPr>
              <a:xfrm>
                <a:off x="470451" y="1653502"/>
                <a:ext cx="11357114" cy="4351338"/>
              </a:xfrm>
            </p:spPr>
            <p:txBody>
              <a:bodyPr/>
              <a:lstStyle/>
              <a:p>
                <a:pPr marL="447675" lvl="1" indent="9525">
                  <a:lnSpc>
                    <a:spcPct val="100000"/>
                  </a:lnSpc>
                  <a:buNone/>
                </a:pPr>
                <a:r>
                  <a:rPr lang="en-US" altLang="en-US" sz="2800" dirty="0">
                    <a:solidFill>
                      <a:srgbClr val="351AFA"/>
                    </a:solidFill>
                    <a:latin typeface="Comic Sans MS" panose="030F0702030302020204" pitchFamily="66" charset="0"/>
                  </a:rPr>
                  <a:t>For </a:t>
                </a:r>
                <a:r>
                  <a:rPr lang="en-US" altLang="en-US" sz="2800" dirty="0" smtClean="0">
                    <a:solidFill>
                      <a:srgbClr val="351AFA"/>
                    </a:solidFill>
                    <a:latin typeface="Comic Sans MS" panose="030F0702030302020204" pitchFamily="66" charset="0"/>
                  </a:rPr>
                  <a:t>a </a:t>
                </a:r>
                <a:r>
                  <a:rPr lang="en-US" altLang="en-US" sz="2800" dirty="0" smtClean="0">
                    <a:solidFill>
                      <a:srgbClr val="781E78"/>
                    </a:solidFill>
                    <a:latin typeface="Comic Sans MS" panose="030F0702030302020204" pitchFamily="66" charset="0"/>
                  </a:rPr>
                  <a:t>monotone</a:t>
                </a:r>
                <a:r>
                  <a:rPr lang="en-US" altLang="en-US" sz="2800" dirty="0" smtClean="0">
                    <a:solidFill>
                      <a:srgbClr val="351AFA"/>
                    </a:solidFill>
                    <a:latin typeface="Comic Sans MS" panose="030F0702030302020204" pitchFamily="66" charset="0"/>
                  </a:rPr>
                  <a:t> </a:t>
                </a:r>
                <a:r>
                  <a:rPr lang="el-GR" altLang="en-US" sz="2800" dirty="0" smtClean="0">
                    <a:solidFill>
                      <a:srgbClr val="FF0000"/>
                    </a:solidFill>
                    <a:latin typeface="Comic Sans MS" panose="030F0702030302020204" pitchFamily="66" charset="0"/>
                  </a:rPr>
                  <a:t>π</a:t>
                </a:r>
                <a:r>
                  <a:rPr lang="en-US" altLang="en-US" sz="2800" dirty="0" smtClean="0">
                    <a:solidFill>
                      <a:srgbClr val="351AFA"/>
                    </a:solidFill>
                    <a:latin typeface="Comic Sans MS" panose="030F0702030302020204" pitchFamily="66" charset="0"/>
                  </a:rPr>
                  <a:t>, </a:t>
                </a:r>
                <a:r>
                  <a:rPr lang="en-US" altLang="en-US" sz="2800" dirty="0">
                    <a:solidFill>
                      <a:srgbClr val="351AFA"/>
                    </a:solidFill>
                    <a:latin typeface="Comic Sans MS" panose="030F0702030302020204" pitchFamily="66" charset="0"/>
                  </a:rPr>
                  <a:t>the query complexity is  </a:t>
                </a:r>
                <a14:m>
                  <m:oMath xmlns:m="http://schemas.openxmlformats.org/officeDocument/2006/math">
                    <m:r>
                      <a:rPr lang="en-US" altLang="en-US" sz="2800" i="1" dirty="0">
                        <a:solidFill>
                          <a:srgbClr val="FF0000"/>
                        </a:solidFill>
                        <a:latin typeface="Cambria Math" panose="02040503050406030204" pitchFamily="18" charset="0"/>
                        <a:ea typeface="Cambria Math" panose="02040503050406030204" pitchFamily="18" charset="0"/>
                      </a:rPr>
                      <m:t>Õ</m:t>
                    </m:r>
                  </m:oMath>
                </a14:m>
                <a:r>
                  <a:rPr lang="en-US" altLang="en-US" sz="2800" b="0" i="0" dirty="0">
                    <a:solidFill>
                      <a:srgbClr val="FF0000"/>
                    </a:solidFill>
                    <a:latin typeface="Comic Sans MS" panose="030F0702030302020204" pitchFamily="66" charset="0"/>
                    <a:ea typeface="Cambria Math" panose="02040503050406030204" pitchFamily="18" charset="0"/>
                  </a:rPr>
                  <a:t>(1) = </a:t>
                </a:r>
                <a:r>
                  <a:rPr lang="en-US" altLang="en-US" sz="2800" dirty="0">
                    <a:solidFill>
                      <a:srgbClr val="FF0000"/>
                    </a:solidFill>
                    <a:latin typeface="Comic Sans MS" panose="030F0702030302020204" pitchFamily="66" charset="0"/>
                    <a:ea typeface="Cambria Math" panose="02040503050406030204" pitchFamily="18" charset="0"/>
                  </a:rPr>
                  <a:t>⊝(</a:t>
                </a:r>
                <a:r>
                  <a:rPr lang="en-US" altLang="en-US" sz="2800" dirty="0" err="1">
                    <a:solidFill>
                      <a:srgbClr val="FF0000"/>
                    </a:solidFill>
                    <a:latin typeface="Comic Sans MS" panose="030F0702030302020204" pitchFamily="66" charset="0"/>
                    <a:ea typeface="Cambria Math" panose="02040503050406030204" pitchFamily="18" charset="0"/>
                  </a:rPr>
                  <a:t>logn^logk</a:t>
                </a:r>
                <a:r>
                  <a:rPr lang="en-US" altLang="en-US" sz="2800" dirty="0">
                    <a:solidFill>
                      <a:srgbClr val="FF0000"/>
                    </a:solidFill>
                    <a:latin typeface="Comic Sans MS" panose="030F0702030302020204" pitchFamily="66" charset="0"/>
                    <a:ea typeface="Cambria Math" panose="02040503050406030204" pitchFamily="18" charset="0"/>
                  </a:rPr>
                  <a:t>)  </a:t>
                </a:r>
                <a:r>
                  <a:rPr lang="en-US" altLang="en-US" sz="2800" dirty="0">
                    <a:solidFill>
                      <a:srgbClr val="351AFA"/>
                    </a:solidFill>
                    <a:latin typeface="Comic Sans MS" panose="030F0702030302020204" pitchFamily="66" charset="0"/>
                  </a:rPr>
                  <a:t>by</a:t>
                </a:r>
                <a:r>
                  <a:rPr lang="en-US" altLang="en-US" sz="2800" dirty="0">
                    <a:solidFill>
                      <a:srgbClr val="FF0000"/>
                    </a:solidFill>
                    <a:latin typeface="Comic Sans MS" panose="030F0702030302020204" pitchFamily="66" charset="0"/>
                  </a:rPr>
                  <a:t> </a:t>
                </a:r>
                <a:r>
                  <a:rPr lang="en-US" altLang="en-US" sz="2800" dirty="0">
                    <a:solidFill>
                      <a:srgbClr val="781E78"/>
                    </a:solidFill>
                    <a:latin typeface="Comic Sans MS" panose="030F0702030302020204" pitchFamily="66" charset="0"/>
                  </a:rPr>
                  <a:t>NNRS[16]</a:t>
                </a:r>
                <a:r>
                  <a:rPr lang="en-US" altLang="en-US" sz="2800" dirty="0">
                    <a:solidFill>
                      <a:srgbClr val="351AFA"/>
                    </a:solidFill>
                    <a:latin typeface="Comic Sans MS" panose="030F0702030302020204" pitchFamily="66" charset="0"/>
                  </a:rPr>
                  <a:t>, </a:t>
                </a:r>
                <a:r>
                  <a:rPr lang="en-US" altLang="en-US" sz="2800" dirty="0" smtClean="0">
                    <a:solidFill>
                      <a:srgbClr val="781E78"/>
                    </a:solidFill>
                    <a:latin typeface="Comic Sans MS" panose="030F0702030302020204" pitchFamily="66" charset="0"/>
                  </a:rPr>
                  <a:t>BCLW[19</a:t>
                </a:r>
                <a:r>
                  <a:rPr lang="en-US" altLang="en-US" sz="2800" dirty="0">
                    <a:solidFill>
                      <a:srgbClr val="781E78"/>
                    </a:solidFill>
                    <a:latin typeface="Comic Sans MS" panose="030F0702030302020204" pitchFamily="66" charset="0"/>
                  </a:rPr>
                  <a:t>]</a:t>
                </a:r>
                <a:r>
                  <a:rPr lang="en-US" altLang="en-US" sz="2800" dirty="0">
                    <a:solidFill>
                      <a:srgbClr val="351AFA"/>
                    </a:solidFill>
                    <a:latin typeface="Comic Sans MS" panose="030F0702030302020204" pitchFamily="66" charset="0"/>
                  </a:rPr>
                  <a:t>. </a:t>
                </a:r>
              </a:p>
              <a:p>
                <a:pPr marL="447675" lvl="1" indent="9525">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For any </a:t>
                </a:r>
                <a:r>
                  <a:rPr lang="en-US" altLang="en-US" sz="2800" dirty="0">
                    <a:solidFill>
                      <a:srgbClr val="781E78"/>
                    </a:solidFill>
                    <a:latin typeface="Comic Sans MS" panose="030F0702030302020204" pitchFamily="66" charset="0"/>
                  </a:rPr>
                  <a:t>non-monotone</a:t>
                </a:r>
                <a:r>
                  <a:rPr lang="en-US" altLang="en-US" sz="2800" dirty="0">
                    <a:solidFill>
                      <a:srgbClr val="351AFA"/>
                    </a:solidFill>
                    <a:latin typeface="Comic Sans MS" panose="030F0702030302020204" pitchFamily="66" charset="0"/>
                  </a:rPr>
                  <a:t> </a:t>
                </a:r>
                <a:r>
                  <a:rPr lang="el-GR" altLang="en-US" sz="2800" dirty="0" smtClean="0">
                    <a:solidFill>
                      <a:srgbClr val="FF0000"/>
                    </a:solidFill>
                    <a:latin typeface="Comic Sans MS" panose="030F0702030302020204" pitchFamily="66" charset="0"/>
                  </a:rPr>
                  <a:t>π</a:t>
                </a:r>
                <a:r>
                  <a:rPr lang="en-US" altLang="en-US" sz="2800" dirty="0" smtClean="0">
                    <a:solidFill>
                      <a:srgbClr val="351AFA"/>
                    </a:solidFill>
                    <a:latin typeface="Comic Sans MS" panose="030F0702030302020204" pitchFamily="66" charset="0"/>
                  </a:rPr>
                  <a:t>,</a:t>
                </a:r>
                <a:r>
                  <a:rPr lang="el-GR" altLang="en-US" sz="2800" dirty="0" smtClean="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the complexity is </a:t>
                </a:r>
                <a:r>
                  <a:rPr lang="el-GR" altLang="en-US" sz="2800" dirty="0">
                    <a:solidFill>
                      <a:srgbClr val="FF0000"/>
                    </a:solidFill>
                    <a:latin typeface="Comic Sans MS" panose="030F0702030302020204" pitchFamily="66" charset="0"/>
                  </a:rPr>
                  <a:t>Ω</a:t>
                </a:r>
                <a:r>
                  <a:rPr lang="en-US" altLang="en-US" sz="2800" dirty="0">
                    <a:solidFill>
                      <a:srgbClr val="FF0000"/>
                    </a:solidFill>
                    <a:latin typeface="Comic Sans MS" panose="030F0702030302020204" pitchFamily="66" charset="0"/>
                  </a:rPr>
                  <a:t>(</a:t>
                </a:r>
                <a14:m>
                  <m:oMath xmlns:m="http://schemas.openxmlformats.org/officeDocument/2006/math">
                    <m:r>
                      <m:rPr>
                        <m:nor/>
                      </m:rPr>
                      <a:rPr lang="en-US" altLang="en-US" sz="2800" b="0" i="0" dirty="0" smtClean="0">
                        <a:solidFill>
                          <a:srgbClr val="FF0000"/>
                        </a:solidFill>
                        <a:latin typeface="Comic Sans MS" panose="030F0702030302020204" pitchFamily="66" charset="0"/>
                      </a:rPr>
                      <m:t>n</m:t>
                    </m:r>
                    <m:r>
                      <m:rPr>
                        <m:nor/>
                      </m:rPr>
                      <a:rPr lang="en-US" altLang="en-US" sz="2800" b="0" i="0" dirty="0" smtClean="0">
                        <a:solidFill>
                          <a:srgbClr val="FF0000"/>
                        </a:solidFill>
                        <a:latin typeface="Comic Sans MS" panose="030F0702030302020204" pitchFamily="66" charset="0"/>
                      </a:rPr>
                      <m:t>^</m:t>
                    </m:r>
                    <m:r>
                      <m:rPr>
                        <m:nor/>
                      </m:rPr>
                      <a:rPr lang="en-US" altLang="en-US" sz="2800" b="0" i="0" dirty="0" smtClean="0">
                        <a:solidFill>
                          <a:srgbClr val="FF0000"/>
                        </a:solidFill>
                        <a:latin typeface="Comic Sans MS" panose="030F0702030302020204" pitchFamily="66" charset="0"/>
                      </a:rPr>
                      <m:t>0.5</m:t>
                    </m:r>
                  </m:oMath>
                </a14:m>
                <a:r>
                  <a:rPr lang="en-US" altLang="en-US" sz="2800" dirty="0">
                    <a:solidFill>
                      <a:srgbClr val="FF0000"/>
                    </a:solidFill>
                    <a:latin typeface="Comic Sans MS" panose="030F0702030302020204" pitchFamily="66" charset="0"/>
                  </a:rPr>
                  <a:t>)</a:t>
                </a:r>
                <a:r>
                  <a:rPr lang="en-US" altLang="en-US" sz="2800" dirty="0">
                    <a:solidFill>
                      <a:srgbClr val="351AFA"/>
                    </a:solidFill>
                    <a:latin typeface="Comic Sans MS" panose="030F0702030302020204" pitchFamily="66" charset="0"/>
                  </a:rPr>
                  <a:t>, which is tight for </a:t>
                </a:r>
                <a:r>
                  <a:rPr lang="el-GR" altLang="en-US" sz="36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=(1,3,2).</a:t>
                </a:r>
              </a:p>
              <a:p>
                <a:pPr marL="447675" lvl="1" indent="9525">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The best general upper bound we know today is </a:t>
                </a:r>
                <a14:m>
                  <m:oMath xmlns:m="http://schemas.openxmlformats.org/officeDocument/2006/math">
                    <m:r>
                      <a:rPr lang="en-US" altLang="en-US" sz="2800" i="1" dirty="0">
                        <a:solidFill>
                          <a:srgbClr val="FF0000"/>
                        </a:solidFill>
                        <a:latin typeface="Cambria Math" panose="02040503050406030204" pitchFamily="18" charset="0"/>
                        <a:ea typeface="Cambria Math" panose="02040503050406030204" pitchFamily="18" charset="0"/>
                      </a:rPr>
                      <m:t>Õ</m:t>
                    </m:r>
                    <m:r>
                      <m:rPr>
                        <m:nor/>
                      </m:rPr>
                      <a:rPr lang="en-US" altLang="en-US" sz="2800" smtClean="0">
                        <a:solidFill>
                          <a:srgbClr val="FF0000"/>
                        </a:solidFill>
                        <a:latin typeface="Comic Sans MS" panose="030F0702030302020204" pitchFamily="66" charset="0"/>
                      </a:rPr>
                      <m:t>(</m:t>
                    </m:r>
                  </m:oMath>
                </a14:m>
                <a:r>
                  <a:rPr lang="en-US" altLang="en-US" sz="2800" dirty="0">
                    <a:solidFill>
                      <a:srgbClr val="FF0000"/>
                    </a:solidFill>
                    <a:latin typeface="Comic Sans MS" panose="030F0702030302020204" pitchFamily="66" charset="0"/>
                  </a:rPr>
                  <a:t>n^(1-1/k-1))</a:t>
                </a:r>
                <a:r>
                  <a:rPr lang="en-US" altLang="en-US" sz="2800" dirty="0">
                    <a:solidFill>
                      <a:srgbClr val="351AFA"/>
                    </a:solidFill>
                    <a:latin typeface="Comic Sans MS" panose="030F0702030302020204" pitchFamily="66" charset="0"/>
                  </a:rPr>
                  <a:t>. Also, for any </a:t>
                </a:r>
                <a:r>
                  <a:rPr lang="en-US" altLang="en-US" sz="2800" dirty="0">
                    <a:solidFill>
                      <a:srgbClr val="FF0000"/>
                    </a:solidFill>
                    <a:latin typeface="Comic Sans MS" panose="030F0702030302020204" pitchFamily="66" charset="0"/>
                  </a:rPr>
                  <a:t>1&lt;r&lt;k</a:t>
                </a:r>
                <a:r>
                  <a:rPr lang="en-US" altLang="en-US" sz="2800" dirty="0">
                    <a:solidFill>
                      <a:srgbClr val="351AFA"/>
                    </a:solidFill>
                    <a:latin typeface="Comic Sans MS" panose="030F0702030302020204" pitchFamily="66" charset="0"/>
                  </a:rPr>
                  <a:t>, there exist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’s with complexity  </a:t>
                </a:r>
                <a14:m>
                  <m:oMath xmlns:m="http://schemas.openxmlformats.org/officeDocument/2006/math">
                    <m:r>
                      <a:rPr lang="en-US" altLang="en-US" sz="2800" i="1" dirty="0">
                        <a:solidFill>
                          <a:srgbClr val="FF0000"/>
                        </a:solidFill>
                        <a:latin typeface="Cambria Math" panose="02040503050406030204" pitchFamily="18" charset="0"/>
                        <a:ea typeface="Cambria Math" panose="02040503050406030204" pitchFamily="18" charset="0"/>
                      </a:rPr>
                      <m:t>Õ</m:t>
                    </m:r>
                    <m:r>
                      <m:rPr>
                        <m:nor/>
                      </m:rPr>
                      <a:rPr lang="en-US" altLang="en-US" sz="2800">
                        <a:solidFill>
                          <a:srgbClr val="FF0000"/>
                        </a:solidFill>
                        <a:latin typeface="Comic Sans MS" panose="030F0702030302020204" pitchFamily="66" charset="0"/>
                      </a:rPr>
                      <m:t>(</m:t>
                    </m:r>
                  </m:oMath>
                </a14:m>
                <a:r>
                  <a:rPr lang="en-US" altLang="en-US" sz="2800" dirty="0">
                    <a:solidFill>
                      <a:srgbClr val="FF0000"/>
                    </a:solidFill>
                    <a:latin typeface="Comic Sans MS" panose="030F0702030302020204" pitchFamily="66" charset="0"/>
                  </a:rPr>
                  <a:t>n^(1-1/r)) </a:t>
                </a:r>
                <a:r>
                  <a:rPr lang="en-US" altLang="en-US" sz="2800" dirty="0">
                    <a:solidFill>
                      <a:srgbClr val="351AFA"/>
                    </a:solidFill>
                    <a:latin typeface="Comic Sans MS" panose="030F0702030302020204" pitchFamily="66" charset="0"/>
                  </a:rPr>
                  <a:t>by </a:t>
                </a:r>
                <a:r>
                  <a:rPr lang="en-US" altLang="en-US" sz="2800" dirty="0">
                    <a:solidFill>
                      <a:srgbClr val="781E78"/>
                    </a:solidFill>
                    <a:latin typeface="Comic Sans MS" panose="030F0702030302020204" pitchFamily="66" charset="0"/>
                  </a:rPr>
                  <a:t>NNRS[16]</a:t>
                </a:r>
                <a:r>
                  <a:rPr lang="en-US" altLang="en-US" sz="2800" dirty="0">
                    <a:solidFill>
                      <a:srgbClr val="351AFA"/>
                    </a:solidFill>
                    <a:latin typeface="Comic Sans MS" panose="030F0702030302020204" pitchFamily="66" charset="0"/>
                  </a:rPr>
                  <a:t>,</a:t>
                </a:r>
                <a:r>
                  <a:rPr lang="en-US" altLang="en-US" sz="2800" dirty="0">
                    <a:solidFill>
                      <a:srgbClr val="781E78"/>
                    </a:solidFill>
                    <a:latin typeface="Comic Sans MS" panose="030F0702030302020204" pitchFamily="66" charset="0"/>
                  </a:rPr>
                  <a:t> BC[17]</a:t>
                </a:r>
                <a:r>
                  <a:rPr lang="en-US" altLang="en-US" sz="2800" dirty="0">
                    <a:solidFill>
                      <a:srgbClr val="351AFA"/>
                    </a:solidFill>
                    <a:latin typeface="Comic Sans MS" panose="030F0702030302020204" pitchFamily="66" charset="0"/>
                  </a:rPr>
                  <a:t>.</a:t>
                </a:r>
                <a:r>
                  <a:rPr lang="en-US" altLang="en-US" sz="2800" dirty="0">
                    <a:solidFill>
                      <a:srgbClr val="781E78"/>
                    </a:solidFill>
                    <a:latin typeface="Comic Sans MS" panose="030F0702030302020204" pitchFamily="66" charset="0"/>
                  </a:rPr>
                  <a:t> </a:t>
                </a: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 </a:t>
                </a:r>
              </a:p>
              <a:p>
                <a:pPr marL="447675" lvl="1" indent="9525">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 </a:t>
                </a:r>
              </a:p>
            </p:txBody>
          </p:sp>
        </mc:Choice>
        <mc:Fallback xmlns="">
          <p:sp>
            <p:nvSpPr>
              <p:cNvPr id="3" name="מציין מיקום תוכן 2">
                <a:extLst>
                  <a:ext uri="{FF2B5EF4-FFF2-40B4-BE49-F238E27FC236}">
                    <a16:creationId xmlns:a16="http://schemas.microsoft.com/office/drawing/2014/main" xmlns:a14="http://schemas.microsoft.com/office/drawing/2010/main" xmlns="" id="{9A4987F4-E290-4477-8447-D1398143B918}"/>
                  </a:ext>
                </a:extLst>
              </p:cNvPr>
              <p:cNvSpPr>
                <a:spLocks noGrp="1" noRot="1" noChangeAspect="1" noMove="1" noResize="1" noEditPoints="1" noAdjustHandles="1" noChangeArrowheads="1" noChangeShapeType="1" noTextEdit="1"/>
              </p:cNvSpPr>
              <p:nvPr>
                <p:ph idx="1"/>
              </p:nvPr>
            </p:nvSpPr>
            <p:spPr>
              <a:xfrm>
                <a:off x="470451" y="1653502"/>
                <a:ext cx="11357114" cy="4351338"/>
              </a:xfrm>
              <a:blipFill rotWithShape="0">
                <a:blip r:embed="rId2"/>
                <a:stretch>
                  <a:fillRect t="-1541" r="-751" b="-3081"/>
                </a:stretch>
              </a:blipFill>
            </p:spPr>
            <p:txBody>
              <a:bodyPr/>
              <a:lstStyle/>
              <a:p>
                <a:r>
                  <a:rPr lang="en-US">
                    <a:noFill/>
                  </a:rPr>
                  <a:t> </a:t>
                </a:r>
              </a:p>
            </p:txBody>
          </p:sp>
        </mc:Fallback>
      </mc:AlternateContent>
    </p:spTree>
    <p:extLst>
      <p:ext uri="{BB962C8B-B14F-4D97-AF65-F5344CB8AC3E}">
        <p14:creationId xmlns:p14="http://schemas.microsoft.com/office/powerpoint/2010/main" val="341712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149F1397-FA15-4A70-93B1-6F70873EBEBC}"/>
              </a:ext>
            </a:extLst>
          </p:cNvPr>
          <p:cNvSpPr>
            <a:spLocks noGrp="1"/>
          </p:cNvSpPr>
          <p:nvPr>
            <p:ph type="title"/>
          </p:nvPr>
        </p:nvSpPr>
        <p:spPr>
          <a:xfrm>
            <a:off x="838199" y="207678"/>
            <a:ext cx="10515600" cy="1325563"/>
          </a:xfrm>
        </p:spPr>
        <p:txBody>
          <a:bodyPr>
            <a:normAutofit/>
          </a:bodyPr>
          <a:lstStyle/>
          <a:p>
            <a:pPr algn="ctr"/>
            <a:r>
              <a:rPr lang="en-US" altLang="en-US" sz="4000" dirty="0">
                <a:solidFill>
                  <a:srgbClr val="FF0000"/>
                </a:solidFill>
                <a:latin typeface="Comic Sans MS" panose="030F0702030302020204" pitchFamily="66" charset="0"/>
              </a:rPr>
              <a:t>How </a:t>
            </a:r>
            <a:r>
              <a:rPr lang="en-US" altLang="en-US" sz="4000" dirty="0" smtClean="0">
                <a:solidFill>
                  <a:srgbClr val="FF0000"/>
                </a:solidFill>
                <a:latin typeface="Comic Sans MS" panose="030F0702030302020204" pitchFamily="66" charset="0"/>
              </a:rPr>
              <a:t>the </a:t>
            </a:r>
            <a:r>
              <a:rPr lang="en-US" altLang="en-US" sz="4000" dirty="0">
                <a:solidFill>
                  <a:srgbClr val="FF0000"/>
                </a:solidFill>
                <a:latin typeface="Comic Sans MS" panose="030F0702030302020204" pitchFamily="66" charset="0"/>
              </a:rPr>
              <a:t>Complexity Depends on </a:t>
            </a:r>
            <a:r>
              <a:rPr lang="el-GR" altLang="en-US" sz="4000" dirty="0">
                <a:solidFill>
                  <a:srgbClr val="FF0000"/>
                </a:solidFill>
                <a:latin typeface="Comic Sans MS" panose="030F0702030302020204" pitchFamily="66" charset="0"/>
              </a:rPr>
              <a:t>π</a:t>
            </a:r>
            <a:r>
              <a:rPr lang="en-US" altLang="en-US" sz="4000" dirty="0">
                <a:solidFill>
                  <a:srgbClr val="FF0000"/>
                </a:solidFill>
                <a:latin typeface="Comic Sans MS" panose="030F0702030302020204" pitchFamily="66" charset="0"/>
              </a:rPr>
              <a:t>:</a:t>
            </a:r>
            <a:br>
              <a:rPr lang="en-US" altLang="en-US" sz="4000" dirty="0">
                <a:solidFill>
                  <a:srgbClr val="FF0000"/>
                </a:solidFill>
                <a:latin typeface="Comic Sans MS" panose="030F0702030302020204" pitchFamily="66" charset="0"/>
              </a:rPr>
            </a:br>
            <a:r>
              <a:rPr lang="en-US" altLang="en-US" sz="4000" dirty="0">
                <a:solidFill>
                  <a:srgbClr val="FF0000"/>
                </a:solidFill>
                <a:latin typeface="Comic Sans MS" panose="030F0702030302020204" pitchFamily="66" charset="0"/>
              </a:rPr>
              <a:t> </a:t>
            </a:r>
            <a:r>
              <a:rPr lang="en-US" altLang="en-US" sz="4000" dirty="0" smtClean="0">
                <a:solidFill>
                  <a:srgbClr val="FF0000"/>
                </a:solidFill>
                <a:latin typeface="Comic Sans MS" panose="030F0702030302020204" pitchFamily="66" charset="0"/>
              </a:rPr>
              <a:t>The Parameter </a:t>
            </a:r>
            <a:r>
              <a:rPr lang="en-US" altLang="en-US" sz="4000" dirty="0">
                <a:solidFill>
                  <a:srgbClr val="FF0000"/>
                </a:solidFill>
                <a:latin typeface="Comic Sans MS" panose="030F0702030302020204" pitchFamily="66" charset="0"/>
              </a:rPr>
              <a:t>u(</a:t>
            </a:r>
            <a:r>
              <a:rPr lang="el-GR" altLang="en-US" sz="4000" dirty="0">
                <a:solidFill>
                  <a:srgbClr val="FF0000"/>
                </a:solidFill>
                <a:latin typeface="Comic Sans MS" panose="030F0702030302020204" pitchFamily="66" charset="0"/>
              </a:rPr>
              <a:t>π</a:t>
            </a:r>
            <a:r>
              <a:rPr lang="en-US" altLang="en-US" sz="4000" dirty="0">
                <a:solidFill>
                  <a:srgbClr val="FF0000"/>
                </a:solidFill>
                <a:latin typeface="Comic Sans MS" panose="030F0702030302020204" pitchFamily="66" charset="0"/>
              </a:rPr>
              <a:t>)</a:t>
            </a:r>
            <a:endParaRPr lang="en-US" sz="4000" b="1"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 xmlns:a16="http://schemas.microsoft.com/office/drawing/2014/main" id="{469C2DEC-6C2C-4223-8C25-577FFB4225D0}"/>
                  </a:ext>
                </a:extLst>
              </p:cNvPr>
              <p:cNvSpPr>
                <a:spLocks noGrp="1"/>
              </p:cNvSpPr>
              <p:nvPr>
                <p:ph idx="1"/>
              </p:nvPr>
            </p:nvSpPr>
            <p:spPr>
              <a:xfrm>
                <a:off x="419098" y="1788018"/>
                <a:ext cx="10934701" cy="4351338"/>
              </a:xfrm>
            </p:spPr>
            <p:txBody>
              <a:bodyPr/>
              <a:lstStyle/>
              <a:p>
                <a:pPr marL="447675" lvl="1" indent="9525" algn="just">
                  <a:lnSpc>
                    <a:spcPct val="100000"/>
                  </a:lnSpc>
                  <a:buNone/>
                </a:pPr>
                <a:r>
                  <a:rPr lang="en-US" altLang="en-US" sz="2800" dirty="0">
                    <a:solidFill>
                      <a:srgbClr val="781E78"/>
                    </a:solidFill>
                    <a:latin typeface="Comic Sans MS" panose="030F0702030302020204" pitchFamily="66" charset="0"/>
                  </a:rPr>
                  <a:t>BC[17] </a:t>
                </a:r>
                <a:r>
                  <a:rPr lang="en-US" altLang="en-US" sz="2800" dirty="0">
                    <a:solidFill>
                      <a:srgbClr val="351AFA"/>
                    </a:solidFill>
                    <a:latin typeface="Comic Sans MS" panose="030F0702030302020204" pitchFamily="66" charset="0"/>
                  </a:rPr>
                  <a:t>introduced a new parameter </a:t>
                </a: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14:m>
                  <m:oMath xmlns:m="http://schemas.openxmlformats.org/officeDocument/2006/math">
                    <m:r>
                      <a:rPr lang="en-US" altLang="en-US" sz="2800" b="0" i="0" smtClean="0">
                        <a:solidFill>
                          <a:srgbClr val="FF0000"/>
                        </a:solidFill>
                        <a:latin typeface="Cambria Math" panose="02040503050406030204" pitchFamily="18" charset="0"/>
                        <a:ea typeface="Cambria Math" panose="02040503050406030204" pitchFamily="18" charset="0"/>
                      </a:rPr>
                      <m:t> </m:t>
                    </m:r>
                    <m:r>
                      <a:rPr lang="en-US" altLang="en-US" sz="2800" i="1" smtClean="0">
                        <a:solidFill>
                          <a:srgbClr val="FF0000"/>
                        </a:solidFill>
                        <a:latin typeface="Cambria Math" panose="02040503050406030204" pitchFamily="18" charset="0"/>
                        <a:ea typeface="Cambria Math" panose="02040503050406030204" pitchFamily="18" charset="0"/>
                      </a:rPr>
                      <m:t>∈</m:t>
                    </m:r>
                    <m:r>
                      <a:rPr lang="en-US" altLang="en-US" sz="2800" b="0" i="1" smtClean="0">
                        <a:solidFill>
                          <a:srgbClr val="FF0000"/>
                        </a:solidFill>
                        <a:latin typeface="Cambria Math" panose="02040503050406030204" pitchFamily="18" charset="0"/>
                        <a:ea typeface="Cambria Math" panose="02040503050406030204" pitchFamily="18" charset="0"/>
                      </a:rPr>
                      <m:t> </m:t>
                    </m:r>
                  </m:oMath>
                </a14:m>
                <a:r>
                  <a:rPr lang="en-US" altLang="en-US" sz="2800" dirty="0">
                    <a:solidFill>
                      <a:srgbClr val="FF0000"/>
                    </a:solidFill>
                    <a:latin typeface="Comic Sans MS" panose="030F0702030302020204" pitchFamily="66" charset="0"/>
                  </a:rPr>
                  <a:t>{1,2,…k-1}</a:t>
                </a:r>
                <a:r>
                  <a:rPr lang="en-US" altLang="en-US" sz="2800" dirty="0">
                    <a:solidFill>
                      <a:srgbClr val="351AFA"/>
                    </a:solidFill>
                    <a:latin typeface="Comic Sans MS" panose="030F0702030302020204" pitchFamily="66" charset="0"/>
                  </a:rPr>
                  <a:t>,</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and proved that for every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 the complexity is lower-bounded by</a:t>
                </a:r>
              </a:p>
              <a:p>
                <a:pPr marL="447675" lvl="1" indent="9525" algn="just">
                  <a:lnSpc>
                    <a:spcPct val="100000"/>
                  </a:lnSpc>
                  <a:buNone/>
                </a:pPr>
                <a14:m>
                  <m:oMath xmlns:m="http://schemas.openxmlformats.org/officeDocument/2006/math">
                    <m:r>
                      <m:rPr>
                        <m:nor/>
                      </m:rPr>
                      <a:rPr lang="en-US" altLang="en-US" sz="2800" dirty="0">
                        <a:solidFill>
                          <a:srgbClr val="FF0000"/>
                        </a:solidFill>
                        <a:latin typeface="Comic Sans MS" panose="030F0702030302020204" pitchFamily="66" charset="0"/>
                      </a:rPr>
                      <m:t>Ω</m:t>
                    </m:r>
                    <m:r>
                      <m:rPr>
                        <m:nor/>
                      </m:rPr>
                      <a:rPr lang="en-US" altLang="en-US" sz="2800">
                        <a:solidFill>
                          <a:srgbClr val="FF0000"/>
                        </a:solidFill>
                        <a:latin typeface="Comic Sans MS" panose="030F0702030302020204" pitchFamily="66" charset="0"/>
                      </a:rPr>
                      <m:t>(</m:t>
                    </m:r>
                  </m:oMath>
                </a14:m>
                <a:r>
                  <a:rPr lang="en-US" altLang="en-US" sz="2800" dirty="0">
                    <a:solidFill>
                      <a:srgbClr val="FF0000"/>
                    </a:solidFill>
                    <a:latin typeface="Comic Sans MS" panose="030F0702030302020204" pitchFamily="66" charset="0"/>
                  </a:rPr>
                  <a:t>n^(1-1/u(</a:t>
                </a:r>
                <a:r>
                  <a:rPr lang="el-GR" altLang="en-US" sz="2800" dirty="0">
                    <a:solidFill>
                      <a:srgbClr val="FF0000"/>
                    </a:solidFill>
                    <a:latin typeface="Comic Sans MS" panose="030F0702030302020204" pitchFamily="66" charset="0"/>
                  </a:rPr>
                  <a:t>π</a:t>
                </a:r>
                <a:r>
                  <a:rPr lang="en-US" altLang="en-US" sz="2800" dirty="0" smtClean="0">
                    <a:solidFill>
                      <a:srgbClr val="FF0000"/>
                    </a:solidFill>
                    <a:latin typeface="Comic Sans MS" panose="030F0702030302020204" pitchFamily="66" charset="0"/>
                  </a:rPr>
                  <a:t>)))</a:t>
                </a:r>
                <a:r>
                  <a:rPr lang="en-US" altLang="en-US" sz="2800" dirty="0" smtClean="0">
                    <a:solidFill>
                      <a:srgbClr val="351AFA"/>
                    </a:solidFill>
                    <a:latin typeface="Comic Sans MS" panose="030F0702030302020204" pitchFamily="66" charset="0"/>
                  </a:rPr>
                  <a:t>.  </a:t>
                </a:r>
                <a:r>
                  <a:rPr lang="en-US" altLang="en-US" sz="2800" dirty="0">
                    <a:solidFill>
                      <a:srgbClr val="351AFA"/>
                    </a:solidFill>
                    <a:latin typeface="Comic Sans MS" panose="030F0702030302020204" pitchFamily="66" charset="0"/>
                  </a:rPr>
                  <a:t>In all known cases this is tight.</a:t>
                </a:r>
              </a:p>
              <a:p>
                <a:pPr marL="447675" lvl="1" indent="9525" algn="just">
                  <a:lnSpc>
                    <a:spcPct val="100000"/>
                  </a:lnSpc>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)=1 </a:t>
                </a:r>
                <a:r>
                  <a:rPr lang="en-US" altLang="en-US" sz="2800" dirty="0" smtClean="0">
                    <a:solidFill>
                      <a:srgbClr val="FF0000"/>
                    </a:solidFill>
                    <a:latin typeface="Comic Sans MS" panose="030F0702030302020204" pitchFamily="66" charset="0"/>
                  </a:rPr>
                  <a:t> </a:t>
                </a:r>
                <a:r>
                  <a:rPr lang="en-US" altLang="en-US" sz="2800" dirty="0" err="1" smtClean="0">
                    <a:solidFill>
                      <a:srgbClr val="351AFA"/>
                    </a:solidFill>
                    <a:latin typeface="Comic Sans MS" panose="030F0702030302020204" pitchFamily="66" charset="0"/>
                  </a:rPr>
                  <a:t>iff</a:t>
                </a:r>
                <a:r>
                  <a:rPr lang="en-US" altLang="en-US" sz="2800" dirty="0" smtClean="0">
                    <a:solidFill>
                      <a:srgbClr val="351AFA"/>
                    </a:solidFill>
                    <a:latin typeface="Comic Sans MS" panose="030F0702030302020204" pitchFamily="66" charset="0"/>
                  </a:rPr>
                  <a:t> </a:t>
                </a:r>
                <a:r>
                  <a:rPr lang="el-GR" altLang="en-US" sz="2800" dirty="0">
                    <a:solidFill>
                      <a:srgbClr val="FF0000"/>
                    </a:solidFill>
                    <a:latin typeface="Comic Sans MS" panose="030F0702030302020204" pitchFamily="66" charset="0"/>
                  </a:rPr>
                  <a:t>π</a:t>
                </a:r>
                <a:r>
                  <a:rPr lang="en-US" altLang="en-US" sz="2800" dirty="0" smtClean="0">
                    <a:solidFill>
                      <a:srgbClr val="351AFA"/>
                    </a:solidFill>
                    <a:latin typeface="Comic Sans MS" panose="030F0702030302020204" pitchFamily="66" charset="0"/>
                  </a:rPr>
                  <a:t> </a:t>
                </a:r>
                <a:r>
                  <a:rPr lang="en-US" altLang="en-US" sz="2800" dirty="0">
                    <a:solidFill>
                      <a:srgbClr val="351AFA"/>
                    </a:solidFill>
                    <a:latin typeface="Comic Sans MS" panose="030F0702030302020204" pitchFamily="66" charset="0"/>
                  </a:rPr>
                  <a:t>is monotone;</a:t>
                </a:r>
              </a:p>
              <a:p>
                <a:pPr marL="447675" lvl="1" indent="9525">
                  <a:lnSpc>
                    <a:spcPct val="100000"/>
                  </a:lnSpc>
                  <a:buNone/>
                </a:pP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)=k-1  </a:t>
                </a:r>
                <a:r>
                  <a:rPr lang="en-US" altLang="en-US" sz="2800" dirty="0" err="1" smtClean="0">
                    <a:solidFill>
                      <a:srgbClr val="351AFA"/>
                    </a:solidFill>
                    <a:latin typeface="Comic Sans MS" panose="030F0702030302020204" pitchFamily="66" charset="0"/>
                  </a:rPr>
                  <a:t>iff</a:t>
                </a:r>
                <a:r>
                  <a:rPr lang="en-US" altLang="en-US" sz="2800" dirty="0" smtClean="0">
                    <a:solidFill>
                      <a:srgbClr val="351AFA"/>
                    </a:solidFill>
                    <a:latin typeface="Comic Sans MS" panose="030F0702030302020204" pitchFamily="66" charset="0"/>
                  </a:rPr>
                  <a:t> </a:t>
                </a:r>
                <a:r>
                  <a:rPr lang="en-US" altLang="en-US" sz="2800" dirty="0">
                    <a:solidFill>
                      <a:srgbClr val="351AFA"/>
                    </a:solidFill>
                    <a:latin typeface="Comic Sans MS" panose="030F0702030302020204" pitchFamily="66" charset="0"/>
                  </a:rPr>
                  <a:t>the maximum is adjacent to the minimum; </a:t>
                </a:r>
              </a:p>
              <a:p>
                <a:pPr marL="447675" lvl="1" indent="9525">
                  <a:lnSpc>
                    <a:spcPct val="100000"/>
                  </a:lnSpc>
                  <a:buNone/>
                </a:pP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)=k-2 </a:t>
                </a:r>
                <a:r>
                  <a:rPr lang="en-US" altLang="en-US" sz="2800" dirty="0">
                    <a:solidFill>
                      <a:srgbClr val="351AFA"/>
                    </a:solidFill>
                    <a:latin typeface="Comic Sans MS" panose="030F0702030302020204" pitchFamily="66" charset="0"/>
                  </a:rPr>
                  <a:t>or</a:t>
                </a:r>
                <a:r>
                  <a:rPr lang="en-US" altLang="en-US" sz="2800" dirty="0">
                    <a:solidFill>
                      <a:srgbClr val="FF0000"/>
                    </a:solidFill>
                    <a:latin typeface="Comic Sans MS" panose="030F0702030302020204" pitchFamily="66" charset="0"/>
                  </a:rPr>
                  <a:t> k-3 </a:t>
                </a:r>
                <a:r>
                  <a:rPr lang="en-US" altLang="en-US" sz="2800" dirty="0">
                    <a:solidFill>
                      <a:srgbClr val="351AFA"/>
                    </a:solidFill>
                    <a:latin typeface="Comic Sans MS" panose="030F0702030302020204" pitchFamily="66" charset="0"/>
                  </a:rPr>
                  <a:t>almost surely for a random uniform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a:t>
                </a:r>
              </a:p>
              <a:p>
                <a:pPr marL="447675" lvl="1" indent="9525" algn="ctr">
                  <a:lnSpc>
                    <a:spcPct val="150000"/>
                  </a:lnSpc>
                  <a:buNone/>
                </a:pPr>
                <a:r>
                  <a:rPr lang="en-US" altLang="en-US" sz="3600" b="1" dirty="0">
                    <a:latin typeface="Comic Sans MS" panose="030F0702030302020204" pitchFamily="66" charset="0"/>
                  </a:rPr>
                  <a:t>We Are Going To Talk About u(</a:t>
                </a:r>
                <a:r>
                  <a:rPr lang="el-GR" altLang="en-US" sz="4400" b="1" dirty="0">
                    <a:latin typeface="Comic Sans MS" panose="030F0702030302020204" pitchFamily="66" charset="0"/>
                  </a:rPr>
                  <a:t>π</a:t>
                </a:r>
                <a:r>
                  <a:rPr lang="en-US" altLang="en-US" sz="3600" b="1" dirty="0">
                    <a:latin typeface="Comic Sans MS" panose="030F0702030302020204" pitchFamily="66" charset="0"/>
                  </a:rPr>
                  <a:t>)</a:t>
                </a:r>
              </a:p>
            </p:txBody>
          </p:sp>
        </mc:Choice>
        <mc:Fallback xmlns="">
          <p:sp>
            <p:nvSpPr>
              <p:cNvPr id="3" name="מציין מיקום תוכן 2">
                <a:extLst>
                  <a:ext uri="{FF2B5EF4-FFF2-40B4-BE49-F238E27FC236}">
                    <a16:creationId xmlns:a16="http://schemas.microsoft.com/office/drawing/2014/main" xmlns:a14="http://schemas.microsoft.com/office/drawing/2010/main" xmlns="" id="{469C2DEC-6C2C-4223-8C25-577FFB4225D0}"/>
                  </a:ext>
                </a:extLst>
              </p:cNvPr>
              <p:cNvSpPr>
                <a:spLocks noGrp="1" noRot="1" noChangeAspect="1" noMove="1" noResize="1" noEditPoints="1" noAdjustHandles="1" noChangeArrowheads="1" noChangeShapeType="1" noTextEdit="1"/>
              </p:cNvSpPr>
              <p:nvPr>
                <p:ph idx="1"/>
              </p:nvPr>
            </p:nvSpPr>
            <p:spPr>
              <a:xfrm>
                <a:off x="419098" y="1788018"/>
                <a:ext cx="10934701" cy="4351338"/>
              </a:xfrm>
              <a:blipFill rotWithShape="0">
                <a:blip r:embed="rId2"/>
                <a:stretch>
                  <a:fillRect t="-1401" r="-1171" b="-6723"/>
                </a:stretch>
              </a:blipFill>
            </p:spPr>
            <p:txBody>
              <a:bodyPr/>
              <a:lstStyle/>
              <a:p>
                <a:r>
                  <a:rPr lang="en-US">
                    <a:noFill/>
                  </a:rPr>
                  <a:t> </a:t>
                </a:r>
              </a:p>
            </p:txBody>
          </p:sp>
        </mc:Fallback>
      </mc:AlternateContent>
    </p:spTree>
    <p:extLst>
      <p:ext uri="{BB962C8B-B14F-4D97-AF65-F5344CB8AC3E}">
        <p14:creationId xmlns:p14="http://schemas.microsoft.com/office/powerpoint/2010/main" val="347865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8041"/>
            <a:ext cx="10997242" cy="1325563"/>
          </a:xfrm>
        </p:spPr>
        <p:txBody>
          <a:bodyPr/>
          <a:lstStyle/>
          <a:p>
            <a:pPr algn="ctr"/>
            <a:r>
              <a:rPr lang="en-US" altLang="en-US" dirty="0">
                <a:solidFill>
                  <a:srgbClr val="FF0000"/>
                </a:solidFill>
                <a:latin typeface="Comic Sans MS" panose="030F0702030302020204" pitchFamily="66" charset="0"/>
              </a:rPr>
              <a:t>Towards the definition of u(</a:t>
            </a:r>
            <a:r>
              <a:rPr lang="el-GR" altLang="en-US" dirty="0">
                <a:solidFill>
                  <a:srgbClr val="FF0000"/>
                </a:solidFill>
                <a:latin typeface="Comic Sans MS" panose="030F0702030302020204" pitchFamily="66" charset="0"/>
              </a:rPr>
              <a:t>π</a:t>
            </a:r>
            <a:r>
              <a:rPr lang="en-US" altLang="en-US" dirty="0">
                <a:solidFill>
                  <a:srgbClr val="FF0000"/>
                </a:solidFill>
                <a:latin typeface="Comic Sans MS" panose="030F0702030302020204" pitchFamily="66" charset="0"/>
              </a:rPr>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03604"/>
                <a:ext cx="11135264" cy="4351338"/>
              </a:xfrm>
            </p:spPr>
            <p:txBody>
              <a:bodyPr/>
              <a:lstStyle/>
              <a:p>
                <a:pPr marL="447675" lvl="1" indent="9525">
                  <a:lnSpc>
                    <a:spcPct val="100000"/>
                  </a:lnSpc>
                  <a:buNone/>
                </a:pPr>
                <a:r>
                  <a:rPr lang="en-US" altLang="en-US" sz="2800" dirty="0" smtClean="0">
                    <a:solidFill>
                      <a:srgbClr val="351AFA"/>
                    </a:solidFill>
                    <a:latin typeface="Comic Sans MS" panose="030F0702030302020204" pitchFamily="66" charset="0"/>
                  </a:rPr>
                  <a:t>A partition </a:t>
                </a:r>
                <a:r>
                  <a:rPr lang="el-GR" altLang="en-US" sz="2800" dirty="0" smtClean="0">
                    <a:solidFill>
                      <a:srgbClr val="FF0000"/>
                    </a:solidFill>
                    <a:latin typeface="Comic Sans MS" panose="030F0702030302020204" pitchFamily="66" charset="0"/>
                  </a:rPr>
                  <a:t>Λ</a:t>
                </a:r>
                <a:r>
                  <a:rPr lang="en-US" altLang="en-US" sz="2800" dirty="0" smtClean="0">
                    <a:solidFill>
                      <a:srgbClr val="FF0000"/>
                    </a:solidFill>
                    <a:latin typeface="Comic Sans MS" panose="030F0702030302020204" pitchFamily="66" charset="0"/>
                  </a:rPr>
                  <a:t> = (</a:t>
                </a:r>
                <a14:m>
                  <m:oMath xmlns:m="http://schemas.openxmlformats.org/officeDocument/2006/math">
                    <m:sSub>
                      <m:sSubPr>
                        <m:ctrlPr>
                          <a:rPr lang="en-US" altLang="en-US" sz="2800" i="1" smtClean="0">
                            <a:solidFill>
                              <a:srgbClr val="FF0000"/>
                            </a:solidFill>
                            <a:latin typeface="Cambria Math" panose="02040503050406030204" pitchFamily="18" charset="0"/>
                          </a:rPr>
                        </m:ctrlPr>
                      </m:sSubPr>
                      <m:e>
                        <m:r>
                          <m:rPr>
                            <m:sty m:val="p"/>
                          </m:rPr>
                          <a:rPr lang="el-GR" altLang="en-US" sz="2800" i="1" smtClean="0">
                            <a:solidFill>
                              <a:srgbClr val="FF0000"/>
                            </a:solidFill>
                            <a:latin typeface="Cambria Math" panose="02040503050406030204" pitchFamily="18" charset="0"/>
                          </a:rPr>
                          <m:t>σ</m:t>
                        </m:r>
                      </m:e>
                      <m:sub>
                        <m:r>
                          <a:rPr lang="en-US" altLang="en-US" sz="2800" b="0" i="1" smtClean="0">
                            <a:solidFill>
                              <a:srgbClr val="FF0000"/>
                            </a:solidFill>
                            <a:latin typeface="Cambria Math" panose="02040503050406030204" pitchFamily="18" charset="0"/>
                          </a:rPr>
                          <m:t>1</m:t>
                        </m:r>
                      </m:sub>
                    </m:sSub>
                  </m:oMath>
                </a14:m>
                <a:r>
                  <a:rPr lang="en-US" altLang="en-US" sz="2800" dirty="0">
                    <a:solidFill>
                      <a:srgbClr val="FF0000"/>
                    </a:solidFill>
                    <a:latin typeface="Comic Sans MS" panose="030F0702030302020204" pitchFamily="66" charset="0"/>
                  </a:rPr>
                  <a:t>,</a:t>
                </a:r>
                <a:r>
                  <a:rPr lang="en-US" altLang="en-US" sz="2800" dirty="0">
                    <a:solidFill>
                      <a:srgbClr val="FF0000"/>
                    </a:solidFill>
                  </a:rPr>
                  <a:t> </a:t>
                </a:r>
                <a14:m>
                  <m:oMath xmlns:m="http://schemas.openxmlformats.org/officeDocument/2006/math">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b="0" i="1" smtClean="0">
                            <a:solidFill>
                              <a:srgbClr val="FF0000"/>
                            </a:solidFill>
                            <a:latin typeface="Cambria Math" panose="02040503050406030204" pitchFamily="18" charset="0"/>
                          </a:rPr>
                          <m:t>2</m:t>
                        </m:r>
                      </m:sub>
                    </m:sSub>
                  </m:oMath>
                </a14:m>
                <a:r>
                  <a:rPr lang="en-US" altLang="en-US" sz="2800" dirty="0">
                    <a:solidFill>
                      <a:srgbClr val="FF0000"/>
                    </a:solidFill>
                    <a:latin typeface="Comic Sans MS" panose="030F0702030302020204" pitchFamily="66" charset="0"/>
                  </a:rPr>
                  <a:t>,…</a:t>
                </a:r>
                <a:r>
                  <a:rPr lang="en-US" altLang="en-US" sz="2800" dirty="0">
                    <a:solidFill>
                      <a:srgbClr val="FF0000"/>
                    </a:solidFill>
                  </a:rPr>
                  <a:t>,</a:t>
                </a:r>
                <a14:m>
                  <m:oMath xmlns:m="http://schemas.openxmlformats.org/officeDocument/2006/math">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b="0" i="1" smtClean="0">
                            <a:solidFill>
                              <a:srgbClr val="FF0000"/>
                            </a:solidFill>
                            <a:latin typeface="Cambria Math" panose="02040503050406030204" pitchFamily="18" charset="0"/>
                          </a:rPr>
                          <m:t>𝑙</m:t>
                        </m:r>
                      </m:sub>
                    </m:sSub>
                    <m:r>
                      <a:rPr lang="en-US" altLang="en-US" sz="2800" b="0" i="0" smtClean="0">
                        <a:solidFill>
                          <a:srgbClr val="FF0000"/>
                        </a:solidFill>
                        <a:latin typeface="Cambria Math" panose="02040503050406030204" pitchFamily="18" charset="0"/>
                      </a:rPr>
                      <m:t>)</m:t>
                    </m:r>
                  </m:oMath>
                </a14:m>
                <a:r>
                  <a:rPr lang="en-US" altLang="en-US" sz="2800" dirty="0">
                    <a:solidFill>
                      <a:srgbClr val="351AFA"/>
                    </a:solidFill>
                    <a:latin typeface="Comic Sans MS" panose="030F0702030302020204" pitchFamily="66" charset="0"/>
                  </a:rPr>
                  <a:t> of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 is a sequence of disjoint sub-patterns of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 </a:t>
                </a:r>
              </a:p>
              <a:p>
                <a:pPr marL="447675" lvl="1" indent="9525">
                  <a:lnSpc>
                    <a:spcPct val="100000"/>
                  </a:lnSpc>
                  <a:spcBef>
                    <a:spcPts val="0"/>
                  </a:spcBef>
                  <a:buNone/>
                </a:pPr>
                <a:endParaRPr lang="en-US" altLang="en-US" sz="2800" dirty="0">
                  <a:solidFill>
                    <a:srgbClr val="FF0000"/>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E.g.,    </a:t>
                </a:r>
                <a:r>
                  <a:rPr lang="el-GR" altLang="en-US" sz="2800" dirty="0" smtClean="0">
                    <a:solidFill>
                      <a:srgbClr val="FF0000"/>
                    </a:solidFill>
                    <a:latin typeface="Comic Sans MS" panose="030F0702030302020204" pitchFamily="66" charset="0"/>
                  </a:rPr>
                  <a:t>π</a:t>
                </a:r>
                <a:r>
                  <a:rPr lang="en-US" altLang="en-US" sz="2800" dirty="0" smtClean="0">
                    <a:solidFill>
                      <a:srgbClr val="FF0000"/>
                    </a:solidFill>
                    <a:latin typeface="Comic Sans MS" panose="030F0702030302020204" pitchFamily="66" charset="0"/>
                  </a:rPr>
                  <a:t> = (</a:t>
                </a:r>
                <a:r>
                  <a:rPr lang="en-US" altLang="en-US" sz="2800" dirty="0">
                    <a:solidFill>
                      <a:srgbClr val="FF0000"/>
                    </a:solidFill>
                    <a:latin typeface="Comic Sans MS" panose="030F0702030302020204" pitchFamily="66" charset="0"/>
                  </a:rPr>
                  <a:t>1,4,3,2,5),     </a:t>
                </a:r>
                <a14:m>
                  <m:oMath xmlns:m="http://schemas.openxmlformats.org/officeDocument/2006/math">
                    <m:sSub>
                      <m:sSubPr>
                        <m:ctrlPr>
                          <a:rPr lang="el-GR" altLang="en-US" sz="2800" i="1" dirty="0" smtClean="0">
                            <a:solidFill>
                              <a:srgbClr val="FF0000"/>
                            </a:solidFill>
                            <a:latin typeface="Cambria Math" panose="02040503050406030204" pitchFamily="18" charset="0"/>
                          </a:rPr>
                        </m:ctrlPr>
                      </m:sSubPr>
                      <m:e>
                        <m:r>
                          <m:rPr>
                            <m:sty m:val="p"/>
                          </m:rPr>
                          <a:rPr lang="el-GR" altLang="en-US" sz="2800" dirty="0">
                            <a:solidFill>
                              <a:srgbClr val="FF0000"/>
                            </a:solidFill>
                            <a:latin typeface="Cambria Math" panose="02040503050406030204" pitchFamily="18" charset="0"/>
                          </a:rPr>
                          <m:t>Λ</m:t>
                        </m:r>
                      </m:e>
                      <m:sub>
                        <m:r>
                          <a:rPr lang="en-US" altLang="en-US" sz="2800" b="0" i="1" dirty="0" smtClean="0">
                            <a:solidFill>
                              <a:srgbClr val="FF0000"/>
                            </a:solidFill>
                            <a:latin typeface="Cambria Math" panose="02040503050406030204" pitchFamily="18" charset="0"/>
                          </a:rPr>
                          <m:t>1</m:t>
                        </m:r>
                      </m:sub>
                    </m:sSub>
                  </m:oMath>
                </a14:m>
                <a:r>
                  <a:rPr lang="en-US" altLang="en-US" sz="2800" dirty="0" smtClean="0">
                    <a:solidFill>
                      <a:srgbClr val="FF0000"/>
                    </a:solidFill>
                    <a:latin typeface="Comic Sans MS" panose="030F0702030302020204" pitchFamily="66" charset="0"/>
                  </a:rPr>
                  <a:t>= ((</a:t>
                </a:r>
                <a:r>
                  <a:rPr lang="en-US" altLang="en-US" sz="2800" dirty="0">
                    <a:solidFill>
                      <a:srgbClr val="FF0000"/>
                    </a:solidFill>
                    <a:latin typeface="Comic Sans MS" panose="030F0702030302020204" pitchFamily="66" charset="0"/>
                  </a:rPr>
                  <a:t>1,4),(3,2,5</a:t>
                </a:r>
                <a:r>
                  <a:rPr lang="en-US" altLang="en-US" sz="2800" dirty="0" smtClean="0">
                    <a:solidFill>
                      <a:srgbClr val="FF0000"/>
                    </a:solidFill>
                    <a:latin typeface="Comic Sans MS" panose="030F0702030302020204" pitchFamily="66" charset="0"/>
                  </a:rPr>
                  <a:t>)) </a:t>
                </a:r>
                <a14:m>
                  <m:oMath xmlns:m="http://schemas.openxmlformats.org/officeDocument/2006/math">
                    <m:sSub>
                      <m:sSubPr>
                        <m:ctrlPr>
                          <a:rPr lang="el-GR" altLang="en-US" sz="2800" i="1" dirty="0">
                            <a:solidFill>
                              <a:srgbClr val="FF0000"/>
                            </a:solidFill>
                            <a:latin typeface="Cambria Math" panose="02040503050406030204" pitchFamily="18" charset="0"/>
                          </a:rPr>
                        </m:ctrlPr>
                      </m:sSubPr>
                      <m:e>
                        <m:r>
                          <a:rPr lang="en-US" altLang="en-US" sz="2800" b="0" i="0" dirty="0" smtClean="0">
                            <a:solidFill>
                              <a:srgbClr val="FF0000"/>
                            </a:solidFill>
                            <a:latin typeface="Cambria Math" panose="02040503050406030204" pitchFamily="18" charset="0"/>
                          </a:rPr>
                          <m:t>   </m:t>
                        </m:r>
                        <m:r>
                          <m:rPr>
                            <m:sty m:val="p"/>
                          </m:rPr>
                          <a:rPr lang="el-GR" altLang="en-US" sz="2800" dirty="0">
                            <a:solidFill>
                              <a:srgbClr val="FF0000"/>
                            </a:solidFill>
                            <a:latin typeface="Cambria Math" panose="02040503050406030204" pitchFamily="18" charset="0"/>
                          </a:rPr>
                          <m:t>Λ</m:t>
                        </m:r>
                      </m:e>
                      <m:sub>
                        <m:r>
                          <a:rPr lang="en-US" altLang="en-US" sz="2800" b="0" i="1" dirty="0" smtClean="0">
                            <a:solidFill>
                              <a:srgbClr val="FF0000"/>
                            </a:solidFill>
                            <a:latin typeface="Cambria Math" panose="02040503050406030204" pitchFamily="18" charset="0"/>
                          </a:rPr>
                          <m:t>2</m:t>
                        </m:r>
                      </m:sub>
                    </m:sSub>
                  </m:oMath>
                </a14:m>
                <a:r>
                  <a:rPr lang="en-US" altLang="en-US" sz="2800" dirty="0" smtClean="0">
                    <a:solidFill>
                      <a:srgbClr val="FF0000"/>
                    </a:solidFill>
                    <a:latin typeface="Comic Sans MS" panose="030F0702030302020204" pitchFamily="66" charset="0"/>
                  </a:rPr>
                  <a:t>= ((</a:t>
                </a:r>
                <a:r>
                  <a:rPr lang="en-US" altLang="en-US" sz="2800" dirty="0">
                    <a:solidFill>
                      <a:srgbClr val="FF0000"/>
                    </a:solidFill>
                    <a:latin typeface="Comic Sans MS" panose="030F0702030302020204" pitchFamily="66" charset="0"/>
                  </a:rPr>
                  <a:t>1),(4,3,2),(5</a:t>
                </a:r>
                <a:r>
                  <a:rPr lang="en-US" altLang="en-US" sz="2800" dirty="0" smtClean="0">
                    <a:solidFill>
                      <a:srgbClr val="FF0000"/>
                    </a:solidFill>
                    <a:latin typeface="Comic Sans MS" panose="030F0702030302020204" pitchFamily="66" charset="0"/>
                  </a:rPr>
                  <a:t>))</a:t>
                </a:r>
                <a:endParaRPr lang="en-US" altLang="en-US" sz="2800" dirty="0">
                  <a:solidFill>
                    <a:srgbClr val="FF0000"/>
                  </a:solidFill>
                  <a:latin typeface="Comic Sans MS" panose="030F0702030302020204" pitchFamily="66" charset="0"/>
                </a:endParaRPr>
              </a:p>
              <a:p>
                <a:pPr marL="447675" lvl="1" indent="9525">
                  <a:lnSpc>
                    <a:spcPct val="100000"/>
                  </a:lnSpc>
                  <a:buNone/>
                </a:pPr>
                <a14:m>
                  <m:oMath xmlns:m="http://schemas.openxmlformats.org/officeDocument/2006/math">
                    <m:sSub>
                      <m:sSubPr>
                        <m:ctrlPr>
                          <a:rPr lang="el-GR" altLang="en-US" sz="2800" i="1" dirty="0">
                            <a:solidFill>
                              <a:srgbClr val="FF0000"/>
                            </a:solidFill>
                            <a:latin typeface="Cambria Math" panose="02040503050406030204" pitchFamily="18" charset="0"/>
                          </a:rPr>
                        </m:ctrlPr>
                      </m:sSubPr>
                      <m:e>
                        <m:r>
                          <m:rPr>
                            <m:sty m:val="p"/>
                          </m:rPr>
                          <a:rPr lang="el-GR" altLang="en-US" sz="2800" dirty="0">
                            <a:solidFill>
                              <a:srgbClr val="FF0000"/>
                            </a:solidFill>
                            <a:latin typeface="Cambria Math" panose="02040503050406030204" pitchFamily="18" charset="0"/>
                          </a:rPr>
                          <m:t>Λ</m:t>
                        </m:r>
                      </m:e>
                      <m:sub>
                        <m:r>
                          <a:rPr lang="en-US" altLang="en-US" sz="2800" i="1" dirty="0">
                            <a:solidFill>
                              <a:srgbClr val="FF0000"/>
                            </a:solidFill>
                            <a:latin typeface="Cambria Math" panose="02040503050406030204" pitchFamily="18" charset="0"/>
                          </a:rPr>
                          <m:t>1</m:t>
                        </m:r>
                      </m:sub>
                    </m:sSub>
                  </m:oMath>
                </a14:m>
                <a:r>
                  <a:rPr lang="en-US" altLang="en-US" sz="2800" dirty="0">
                    <a:solidFill>
                      <a:srgbClr val="351AFA"/>
                    </a:solidFill>
                    <a:latin typeface="Comic Sans MS" panose="030F0702030302020204" pitchFamily="66" charset="0"/>
                  </a:rPr>
                  <a:t>,</a:t>
                </a:r>
                <a:r>
                  <a:rPr lang="el-GR" altLang="en-US" sz="2800" dirty="0">
                    <a:solidFill>
                      <a:srgbClr val="FF0000"/>
                    </a:solidFill>
                  </a:rPr>
                  <a:t> </a:t>
                </a:r>
                <a14:m>
                  <m:oMath xmlns:m="http://schemas.openxmlformats.org/officeDocument/2006/math">
                    <m:sSub>
                      <m:sSubPr>
                        <m:ctrlPr>
                          <a:rPr lang="el-GR" altLang="en-US" sz="2800" i="1" dirty="0">
                            <a:solidFill>
                              <a:srgbClr val="FF0000"/>
                            </a:solidFill>
                            <a:latin typeface="Cambria Math" panose="02040503050406030204" pitchFamily="18" charset="0"/>
                          </a:rPr>
                        </m:ctrlPr>
                      </m:sSubPr>
                      <m:e>
                        <m:r>
                          <m:rPr>
                            <m:sty m:val="p"/>
                          </m:rPr>
                          <a:rPr lang="el-GR" altLang="en-US" sz="2800" dirty="0">
                            <a:solidFill>
                              <a:srgbClr val="FF0000"/>
                            </a:solidFill>
                            <a:latin typeface="Cambria Math" panose="02040503050406030204" pitchFamily="18" charset="0"/>
                          </a:rPr>
                          <m:t>Λ</m:t>
                        </m:r>
                      </m:e>
                      <m:sub>
                        <m:r>
                          <a:rPr lang="en-US" altLang="en-US" sz="2800" b="0" i="1" dirty="0" smtClean="0">
                            <a:solidFill>
                              <a:srgbClr val="FF0000"/>
                            </a:solidFill>
                            <a:latin typeface="Cambria Math" panose="02040503050406030204" pitchFamily="18" charset="0"/>
                          </a:rPr>
                          <m:t>2</m:t>
                        </m:r>
                      </m:sub>
                    </m:sSub>
                  </m:oMath>
                </a14:m>
                <a:r>
                  <a:rPr lang="en-US" altLang="en-US" sz="2800" dirty="0">
                    <a:solidFill>
                      <a:srgbClr val="351AFA"/>
                    </a:solidFill>
                    <a:latin typeface="Comic Sans MS" panose="030F0702030302020204" pitchFamily="66" charset="0"/>
                  </a:rPr>
                  <a:t> are partitions of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 with </a:t>
                </a:r>
                <a:r>
                  <a:rPr lang="en-US" altLang="en-US" sz="2800" dirty="0" smtClean="0">
                    <a:solidFill>
                      <a:srgbClr val="351AFA"/>
                    </a:solidFill>
                    <a:latin typeface="Comic Sans MS" panose="030F0702030302020204" pitchFamily="66" charset="0"/>
                  </a:rPr>
                  <a:t> </a:t>
                </a:r>
                <a14:m>
                  <m:oMath xmlns:m="http://schemas.openxmlformats.org/officeDocument/2006/math">
                    <m:sSub>
                      <m:sSubPr>
                        <m:ctrlPr>
                          <a:rPr lang="el-GR" altLang="en-US" sz="2800" i="1" dirty="0" smtClean="0">
                            <a:solidFill>
                              <a:srgbClr val="FF0000"/>
                            </a:solidFill>
                            <a:latin typeface="Cambria Math" panose="02040503050406030204" pitchFamily="18" charset="0"/>
                          </a:rPr>
                        </m:ctrlPr>
                      </m:sSubPr>
                      <m:e>
                        <m:r>
                          <a:rPr lang="en-US" altLang="en-US" sz="2800" b="0" i="0" dirty="0" smtClean="0">
                            <a:solidFill>
                              <a:srgbClr val="FF0000"/>
                            </a:solidFill>
                            <a:latin typeface="Cambria Math" panose="02040503050406030204" pitchFamily="18" charset="0"/>
                          </a:rPr>
                          <m:t>|</m:t>
                        </m:r>
                        <m:r>
                          <m:rPr>
                            <m:sty m:val="p"/>
                          </m:rPr>
                          <a:rPr lang="el-GR" altLang="en-US" sz="2800" dirty="0">
                            <a:solidFill>
                              <a:srgbClr val="FF0000"/>
                            </a:solidFill>
                            <a:latin typeface="Cambria Math" panose="02040503050406030204" pitchFamily="18" charset="0"/>
                          </a:rPr>
                          <m:t>Λ</m:t>
                        </m:r>
                      </m:e>
                      <m:sub>
                        <m:r>
                          <a:rPr lang="en-US" altLang="en-US" sz="2800" i="1" dirty="0">
                            <a:solidFill>
                              <a:srgbClr val="FF0000"/>
                            </a:solidFill>
                            <a:latin typeface="Cambria Math" panose="02040503050406030204" pitchFamily="18" charset="0"/>
                          </a:rPr>
                          <m:t>1</m:t>
                        </m:r>
                      </m:sub>
                    </m:sSub>
                    <m:r>
                      <a:rPr lang="en-US" altLang="en-US" sz="2800" b="0" i="1" dirty="0" smtClean="0">
                        <a:solidFill>
                          <a:srgbClr val="FF0000"/>
                        </a:solidFill>
                        <a:latin typeface="Cambria Math" panose="02040503050406030204" pitchFamily="18" charset="0"/>
                      </a:rPr>
                      <m:t>|</m:t>
                    </m:r>
                    <m:r>
                      <m:rPr>
                        <m:nor/>
                      </m:rPr>
                      <a:rPr lang="en-US" altLang="en-US" sz="2800" b="0" i="0" dirty="0" smtClean="0">
                        <a:solidFill>
                          <a:srgbClr val="FF0000"/>
                        </a:solidFill>
                        <a:latin typeface="Cambria Math" panose="02040503050406030204" pitchFamily="18" charset="0"/>
                      </a:rPr>
                      <m:t> </m:t>
                    </m:r>
                    <m:r>
                      <m:rPr>
                        <m:nor/>
                      </m:rPr>
                      <a:rPr lang="en-US" altLang="en-US" sz="2800" dirty="0">
                        <a:solidFill>
                          <a:srgbClr val="FF0000"/>
                        </a:solidFill>
                        <a:latin typeface="Comic Sans MS" panose="030F0702030302020204" pitchFamily="66" charset="0"/>
                      </a:rPr>
                      <m:t>=</m:t>
                    </m:r>
                    <m:r>
                      <m:rPr>
                        <m:nor/>
                      </m:rPr>
                      <a:rPr lang="en-US" altLang="en-US" sz="2800" b="0" i="0" dirty="0" smtClean="0">
                        <a:solidFill>
                          <a:srgbClr val="FF0000"/>
                        </a:solidFill>
                        <a:latin typeface="Comic Sans MS" panose="030F0702030302020204" pitchFamily="66" charset="0"/>
                      </a:rPr>
                      <m:t> </m:t>
                    </m:r>
                    <m:r>
                      <a:rPr lang="en-US" altLang="en-US" sz="2800" b="0" i="1" dirty="0" smtClean="0">
                        <a:solidFill>
                          <a:srgbClr val="FF0000"/>
                        </a:solidFill>
                        <a:latin typeface="Cambria Math" panose="02040503050406030204" pitchFamily="18" charset="0"/>
                      </a:rPr>
                      <m:t>2</m:t>
                    </m:r>
                  </m:oMath>
                </a14:m>
                <a:r>
                  <a:rPr lang="en-US" altLang="en-US" sz="2800" dirty="0">
                    <a:solidFill>
                      <a:srgbClr val="351AFA"/>
                    </a:solidFill>
                    <a:latin typeface="Comic Sans MS" panose="030F0702030302020204" pitchFamily="66" charset="0"/>
                  </a:rPr>
                  <a:t>,  </a:t>
                </a:r>
                <a14:m>
                  <m:oMath xmlns:m="http://schemas.openxmlformats.org/officeDocument/2006/math">
                    <m:sSub>
                      <m:sSubPr>
                        <m:ctrlPr>
                          <a:rPr lang="el-GR" altLang="en-US" sz="2800" i="1" dirty="0" smtClean="0">
                            <a:solidFill>
                              <a:srgbClr val="FF0000"/>
                            </a:solidFill>
                            <a:latin typeface="Cambria Math" panose="02040503050406030204" pitchFamily="18" charset="0"/>
                          </a:rPr>
                        </m:ctrlPr>
                      </m:sSubPr>
                      <m:e>
                        <m:r>
                          <a:rPr lang="en-US" altLang="en-US" sz="2800" dirty="0">
                            <a:solidFill>
                              <a:srgbClr val="FF0000"/>
                            </a:solidFill>
                            <a:latin typeface="Cambria Math" panose="02040503050406030204" pitchFamily="18" charset="0"/>
                          </a:rPr>
                          <m:t>|</m:t>
                        </m:r>
                        <m:r>
                          <m:rPr>
                            <m:sty m:val="p"/>
                          </m:rPr>
                          <a:rPr lang="el-GR" altLang="en-US" sz="2800" dirty="0">
                            <a:solidFill>
                              <a:srgbClr val="FF0000"/>
                            </a:solidFill>
                            <a:latin typeface="Cambria Math" panose="02040503050406030204" pitchFamily="18" charset="0"/>
                          </a:rPr>
                          <m:t>Λ</m:t>
                        </m:r>
                      </m:e>
                      <m:sub>
                        <m:r>
                          <a:rPr lang="en-US" altLang="en-US" sz="2800" b="0" i="1" dirty="0" smtClean="0">
                            <a:solidFill>
                              <a:srgbClr val="FF0000"/>
                            </a:solidFill>
                            <a:latin typeface="Cambria Math" panose="02040503050406030204" pitchFamily="18" charset="0"/>
                          </a:rPr>
                          <m:t>2</m:t>
                        </m:r>
                      </m:sub>
                    </m:sSub>
                    <m:r>
                      <a:rPr lang="en-US" altLang="en-US" sz="2800" i="1" dirty="0" smtClean="0">
                        <a:solidFill>
                          <a:srgbClr val="FF0000"/>
                        </a:solidFill>
                        <a:latin typeface="Cambria Math" panose="02040503050406030204" pitchFamily="18" charset="0"/>
                      </a:rPr>
                      <m:t>|</m:t>
                    </m:r>
                    <m:r>
                      <m:rPr>
                        <m:nor/>
                      </m:rPr>
                      <a:rPr lang="en-US" altLang="en-US" sz="2800" b="0" i="0" dirty="0" smtClean="0">
                        <a:solidFill>
                          <a:srgbClr val="FF0000"/>
                        </a:solidFill>
                        <a:latin typeface="Cambria Math" panose="02040503050406030204" pitchFamily="18" charset="0"/>
                      </a:rPr>
                      <m:t> </m:t>
                    </m:r>
                    <m:r>
                      <m:rPr>
                        <m:nor/>
                      </m:rPr>
                      <a:rPr lang="en-US" altLang="en-US" sz="2800" dirty="0">
                        <a:solidFill>
                          <a:srgbClr val="FF0000"/>
                        </a:solidFill>
                        <a:latin typeface="Comic Sans MS" panose="030F0702030302020204" pitchFamily="66" charset="0"/>
                      </a:rPr>
                      <m:t>=</m:t>
                    </m:r>
                    <m:r>
                      <a:rPr lang="en-US" altLang="en-US" sz="2800" b="0" i="1" dirty="0" smtClean="0">
                        <a:solidFill>
                          <a:srgbClr val="FF0000"/>
                        </a:solidFill>
                        <a:latin typeface="Cambria Math" panose="02040503050406030204" pitchFamily="18" charset="0"/>
                      </a:rPr>
                      <m:t> </m:t>
                    </m:r>
                    <m:r>
                      <a:rPr lang="en-US" altLang="en-US" sz="2800" b="0" i="1" dirty="0" smtClean="0">
                        <a:solidFill>
                          <a:srgbClr val="FF0000"/>
                        </a:solidFill>
                        <a:latin typeface="Cambria Math" panose="02040503050406030204" pitchFamily="18" charset="0"/>
                      </a:rPr>
                      <m:t>3</m:t>
                    </m:r>
                  </m:oMath>
                </a14:m>
                <a:r>
                  <a:rPr lang="en-US" altLang="en-US" sz="2800" dirty="0">
                    <a:solidFill>
                      <a:srgbClr val="351AFA"/>
                    </a:solidFill>
                    <a:latin typeface="Comic Sans MS" panose="030F0702030302020204" pitchFamily="66" charset="0"/>
                  </a:rPr>
                  <a:t>.</a:t>
                </a:r>
              </a:p>
              <a:p>
                <a:pPr marL="447675" lvl="1" indent="9525">
                  <a:lnSpc>
                    <a:spcPct val="100000"/>
                  </a:lnSpc>
                  <a:spcBef>
                    <a:spcPts val="0"/>
                  </a:spcBef>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Some partition are </a:t>
                </a:r>
                <a:r>
                  <a:rPr lang="en-US" altLang="en-US" sz="2800" dirty="0">
                    <a:solidFill>
                      <a:srgbClr val="781E78"/>
                    </a:solidFill>
                    <a:latin typeface="Comic Sans MS" panose="030F0702030302020204" pitchFamily="66" charset="0"/>
                  </a:rPr>
                  <a:t>good</a:t>
                </a:r>
                <a:r>
                  <a:rPr lang="en-US" altLang="en-US" sz="2800" dirty="0">
                    <a:solidFill>
                      <a:srgbClr val="351AFA"/>
                    </a:solidFill>
                    <a:latin typeface="Comic Sans MS" panose="030F0702030302020204" pitchFamily="66" charset="0"/>
                  </a:rPr>
                  <a:t>, others are bad.</a:t>
                </a:r>
              </a:p>
              <a:p>
                <a:pPr marL="447675" lvl="1" indent="9525">
                  <a:lnSpc>
                    <a:spcPct val="100000"/>
                  </a:lnSpc>
                  <a:spcBef>
                    <a:spcPts val="0"/>
                  </a:spcBef>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is defined as the maximum size of a good partition of</a:t>
                </a:r>
                <a:r>
                  <a:rPr lang="en-US" altLang="en-US" sz="2800" dirty="0">
                    <a:solidFill>
                      <a:srgbClr val="FF0000"/>
                    </a:solidFill>
                    <a:latin typeface="Comic Sans MS" panose="030F0702030302020204" pitchFamily="66" charset="0"/>
                  </a:rPr>
                  <a:t> </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p>
              <a:p>
                <a:pPr marL="447675" lvl="1" indent="9525" algn="ctr">
                  <a:lnSpc>
                    <a:spcPct val="150000"/>
                  </a:lnSpc>
                  <a:buNone/>
                </a:pPr>
                <a:r>
                  <a:rPr lang="en-US" altLang="en-US" sz="3600" b="1" dirty="0">
                    <a:latin typeface="Comic Sans MS" panose="030F0702030302020204" pitchFamily="66" charset="0"/>
                  </a:rPr>
                  <a:t> What is a good partition? </a:t>
                </a:r>
              </a:p>
              <a:p>
                <a:pPr marL="0" indent="0">
                  <a:buNone/>
                </a:pPr>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03604"/>
                <a:ext cx="11135264" cy="4351338"/>
              </a:xfrm>
              <a:blipFill rotWithShape="0">
                <a:blip r:embed="rId2"/>
                <a:stretch>
                  <a:fillRect t="-1401" r="-55" b="-19748"/>
                </a:stretch>
              </a:blipFill>
            </p:spPr>
            <p:txBody>
              <a:bodyPr/>
              <a:lstStyle/>
              <a:p>
                <a:r>
                  <a:rPr lang="en-US">
                    <a:noFill/>
                  </a:rPr>
                  <a:t> </a:t>
                </a:r>
              </a:p>
            </p:txBody>
          </p:sp>
        </mc:Fallback>
      </mc:AlternateContent>
    </p:spTree>
    <p:extLst>
      <p:ext uri="{BB962C8B-B14F-4D97-AF65-F5344CB8AC3E}">
        <p14:creationId xmlns:p14="http://schemas.microsoft.com/office/powerpoint/2010/main" val="107841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תיבת טקסט 2">
                <a:extLst>
                  <a:ext uri="{FF2B5EF4-FFF2-40B4-BE49-F238E27FC236}">
                    <a16:creationId xmlns="" xmlns:a16="http://schemas.microsoft.com/office/drawing/2014/main" id="{1C8D46AF-F42A-4B2E-992B-AEE1B13D64B2}"/>
                  </a:ext>
                </a:extLst>
              </p:cNvPr>
              <p:cNvSpPr txBox="1"/>
              <p:nvPr/>
            </p:nvSpPr>
            <p:spPr>
              <a:xfrm>
                <a:off x="1723472" y="6372223"/>
                <a:ext cx="8744309" cy="738664"/>
              </a:xfrm>
              <a:prstGeom prst="rect">
                <a:avLst/>
              </a:prstGeom>
              <a:noFill/>
            </p:spPr>
            <p:txBody>
              <a:bodyPr wrap="square" rtlCol="0">
                <a:spAutoFit/>
              </a:bodyPr>
              <a:lstStyle/>
              <a:p>
                <a:r>
                  <a:rPr lang="en-US" altLang="en-US" sz="2400" dirty="0" smtClean="0">
                    <a:solidFill>
                      <a:srgbClr val="FF0000"/>
                    </a:solidFill>
                    <a:latin typeface="Comic Sans MS" panose="030F0702030302020204" pitchFamily="66" charset="0"/>
                  </a:rPr>
                  <a:t>The permutation </a:t>
                </a:r>
                <a:r>
                  <a:rPr lang="el-GR" altLang="en-US" sz="2400" dirty="0" smtClean="0">
                    <a:solidFill>
                      <a:srgbClr val="FF0000"/>
                    </a:solidFill>
                    <a:latin typeface="Comic Sans MS" panose="030F0702030302020204" pitchFamily="66" charset="0"/>
                  </a:rPr>
                  <a:t>Π</a:t>
                </a:r>
                <a:r>
                  <a:rPr lang="en-US" altLang="en-US" sz="2400" dirty="0" smtClean="0">
                    <a:solidFill>
                      <a:srgbClr val="FF0000"/>
                    </a:solidFill>
                    <a:latin typeface="Comic Sans MS" panose="030F0702030302020204" pitchFamily="66" charset="0"/>
                  </a:rPr>
                  <a:t>  for  </a:t>
                </a:r>
                <a:r>
                  <a:rPr lang="el-GR" altLang="en-US" sz="2400" dirty="0" smtClean="0">
                    <a:solidFill>
                      <a:srgbClr val="FF0000"/>
                    </a:solidFill>
                    <a:latin typeface="Comic Sans MS" panose="030F0702030302020204" pitchFamily="66" charset="0"/>
                  </a:rPr>
                  <a:t>π</a:t>
                </a:r>
                <a:r>
                  <a:rPr lang="en-US" altLang="en-US" sz="2400" dirty="0" smtClean="0">
                    <a:solidFill>
                      <a:srgbClr val="FF0000"/>
                    </a:solidFill>
                    <a:latin typeface="Comic Sans MS" panose="030F0702030302020204" pitchFamily="66" charset="0"/>
                  </a:rPr>
                  <a:t> = (</a:t>
                </a:r>
                <a:r>
                  <a:rPr lang="en-US" altLang="en-US" sz="2400" dirty="0">
                    <a:solidFill>
                      <a:srgbClr val="FF0000"/>
                    </a:solidFill>
                    <a:latin typeface="Comic Sans MS" panose="030F0702030302020204" pitchFamily="66" charset="0"/>
                  </a:rPr>
                  <a:t>1,4,3,2,5</a:t>
                </a:r>
                <a:r>
                  <a:rPr lang="en-US" altLang="en-US" sz="2400" dirty="0" smtClean="0">
                    <a:solidFill>
                      <a:srgbClr val="FF0000"/>
                    </a:solidFill>
                    <a:latin typeface="Comic Sans MS" panose="030F0702030302020204" pitchFamily="66" charset="0"/>
                  </a:rPr>
                  <a:t>),  </a:t>
                </a:r>
                <a14:m>
                  <m:oMath xmlns:m="http://schemas.openxmlformats.org/officeDocument/2006/math">
                    <m:r>
                      <m:rPr>
                        <m:sty m:val="p"/>
                      </m:rPr>
                      <a:rPr lang="el-GR" altLang="en-US" sz="2400" dirty="0">
                        <a:solidFill>
                          <a:srgbClr val="FF0000"/>
                        </a:solidFill>
                        <a:latin typeface="Cambria Math" panose="02040503050406030204" pitchFamily="18" charset="0"/>
                      </a:rPr>
                      <m:t>Λ</m:t>
                    </m:r>
                    <m:r>
                      <a:rPr lang="el-GR" altLang="en-US" sz="2400" i="1" dirty="0">
                        <a:solidFill>
                          <a:srgbClr val="FF0000"/>
                        </a:solidFill>
                        <a:latin typeface="Cambria Math" panose="02040503050406030204" pitchFamily="18" charset="0"/>
                      </a:rPr>
                      <m:t> </m:t>
                    </m:r>
                  </m:oMath>
                </a14:m>
                <a:r>
                  <a:rPr lang="en-US" altLang="en-US" sz="2400" dirty="0" smtClean="0">
                    <a:solidFill>
                      <a:srgbClr val="FF0000"/>
                    </a:solidFill>
                    <a:latin typeface="Comic Sans MS" panose="030F0702030302020204" pitchFamily="66" charset="0"/>
                  </a:rPr>
                  <a:t>=((</a:t>
                </a:r>
                <a:r>
                  <a:rPr lang="en-US" altLang="en-US" sz="2400" dirty="0">
                    <a:solidFill>
                      <a:srgbClr val="FF0000"/>
                    </a:solidFill>
                    <a:latin typeface="Comic Sans MS" panose="030F0702030302020204" pitchFamily="66" charset="0"/>
                  </a:rPr>
                  <a:t>1,4), (3), (2,5</a:t>
                </a:r>
                <a:r>
                  <a:rPr lang="en-US" altLang="en-US" sz="2400" dirty="0" smtClean="0">
                    <a:solidFill>
                      <a:srgbClr val="FF0000"/>
                    </a:solidFill>
                    <a:latin typeface="Comic Sans MS" panose="030F0702030302020204" pitchFamily="66" charset="0"/>
                  </a:rPr>
                  <a:t>))</a:t>
                </a:r>
                <a:endParaRPr lang="en-US" altLang="en-US" sz="2400" dirty="0">
                  <a:solidFill>
                    <a:srgbClr val="FF0000"/>
                  </a:solidFill>
                  <a:latin typeface="Comic Sans MS" panose="030F0702030302020204" pitchFamily="66" charset="0"/>
                </a:endParaRPr>
              </a:p>
              <a:p>
                <a:r>
                  <a:rPr lang="en-US" altLang="en-US" dirty="0">
                    <a:solidFill>
                      <a:srgbClr val="FF0000"/>
                    </a:solidFill>
                    <a:latin typeface="Comic Sans MS" panose="030F0702030302020204" pitchFamily="66" charset="0"/>
                  </a:rPr>
                  <a:t> </a:t>
                </a:r>
                <a:endParaRPr lang="en-US" dirty="0"/>
              </a:p>
            </p:txBody>
          </p:sp>
        </mc:Choice>
        <mc:Fallback xmlns="">
          <p:sp>
            <p:nvSpPr>
              <p:cNvPr id="3" name="תיבת טקסט 2">
                <a:extLst>
                  <a:ext uri="{FF2B5EF4-FFF2-40B4-BE49-F238E27FC236}">
                    <a16:creationId xmlns:a16="http://schemas.microsoft.com/office/drawing/2014/main" xmlns:a14="http://schemas.microsoft.com/office/drawing/2010/main" xmlns="" id="{1C8D46AF-F42A-4B2E-992B-AEE1B13D64B2}"/>
                  </a:ext>
                </a:extLst>
              </p:cNvPr>
              <p:cNvSpPr txBox="1">
                <a:spLocks noRot="1" noChangeAspect="1" noMove="1" noResize="1" noEditPoints="1" noAdjustHandles="1" noChangeArrowheads="1" noChangeShapeType="1" noTextEdit="1"/>
              </p:cNvSpPr>
              <p:nvPr/>
            </p:nvSpPr>
            <p:spPr>
              <a:xfrm>
                <a:off x="1723472" y="6372223"/>
                <a:ext cx="8744309" cy="738664"/>
              </a:xfrm>
              <a:prstGeom prst="rect">
                <a:avLst/>
              </a:prstGeom>
              <a:blipFill rotWithShape="0">
                <a:blip r:embed="rId2"/>
                <a:stretch>
                  <a:fillRect l="-1116" t="-6612" r="-139"/>
                </a:stretch>
              </a:blipFill>
            </p:spPr>
            <p:txBody>
              <a:bodyPr/>
              <a:lstStyle/>
              <a:p>
                <a:r>
                  <a:rPr lang="en-US">
                    <a:noFill/>
                  </a:rPr>
                  <a:t> </a:t>
                </a:r>
              </a:p>
            </p:txBody>
          </p:sp>
        </mc:Fallback>
      </mc:AlternateContent>
      <p:pic>
        <p:nvPicPr>
          <p:cNvPr id="16" name="Picture 15"/>
          <p:cNvPicPr>
            <a:picLocks noChangeAspect="1"/>
          </p:cNvPicPr>
          <p:nvPr/>
        </p:nvPicPr>
        <p:blipFill>
          <a:blip r:embed="rId3"/>
          <a:stretch>
            <a:fillRect/>
          </a:stretch>
        </p:blipFill>
        <p:spPr>
          <a:xfrm>
            <a:off x="114300" y="-1"/>
            <a:ext cx="11962655" cy="6415089"/>
          </a:xfrm>
          <a:prstGeom prst="rect">
            <a:avLst/>
          </a:prstGeom>
        </p:spPr>
      </p:pic>
    </p:spTree>
    <p:extLst>
      <p:ext uri="{BB962C8B-B14F-4D97-AF65-F5344CB8AC3E}">
        <p14:creationId xmlns:p14="http://schemas.microsoft.com/office/powerpoint/2010/main" val="4254575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55618" y="862643"/>
            <a:ext cx="11655705" cy="5883215"/>
            <a:chOff x="255618" y="569343"/>
            <a:chExt cx="11655705" cy="5883215"/>
          </a:xfrm>
        </p:grpSpPr>
        <p:pic>
          <p:nvPicPr>
            <p:cNvPr id="5" name="Picture 4"/>
            <p:cNvPicPr>
              <a:picLocks noChangeAspect="1"/>
            </p:cNvPicPr>
            <p:nvPr/>
          </p:nvPicPr>
          <p:blipFill>
            <a:blip r:embed="rId2"/>
            <a:stretch>
              <a:fillRect/>
            </a:stretch>
          </p:blipFill>
          <p:spPr>
            <a:xfrm>
              <a:off x="394981" y="569343"/>
              <a:ext cx="11516342" cy="5883215"/>
            </a:xfrm>
            <a:prstGeom prst="rect">
              <a:avLst/>
            </a:prstGeom>
          </p:spPr>
        </p:pic>
        <p:sp>
          <p:nvSpPr>
            <p:cNvPr id="7" name="Rectangle 6"/>
            <p:cNvSpPr/>
            <p:nvPr/>
          </p:nvSpPr>
          <p:spPr>
            <a:xfrm>
              <a:off x="4600575" y="569343"/>
              <a:ext cx="800100" cy="4899804"/>
            </a:xfrm>
            <a:prstGeom prst="rect">
              <a:avLst/>
            </a:prstGeom>
            <a:gradFill>
              <a:gsLst>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066964" y="569343"/>
              <a:ext cx="733427" cy="4899804"/>
            </a:xfrm>
            <a:prstGeom prst="rect">
              <a:avLst/>
            </a:prstGeom>
            <a:gradFill>
              <a:gsLst>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156879" y="569343"/>
              <a:ext cx="733427" cy="4899804"/>
            </a:xfrm>
            <a:prstGeom prst="rect">
              <a:avLst/>
            </a:prstGeom>
            <a:gradFill>
              <a:gsLst>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55618" y="569343"/>
              <a:ext cx="800100" cy="4899804"/>
            </a:xfrm>
            <a:prstGeom prst="rect">
              <a:avLst/>
            </a:prstGeom>
            <a:gradFill>
              <a:gsLst>
                <a:gs pos="0">
                  <a:schemeClr val="accent1">
                    <a:lumMod val="5000"/>
                    <a:lumOff val="95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p:cNvSpPr txBox="1"/>
          <p:nvPr/>
        </p:nvSpPr>
        <p:spPr>
          <a:xfrm>
            <a:off x="-442913" y="0"/>
            <a:ext cx="13073063" cy="646331"/>
          </a:xfrm>
          <a:prstGeom prst="rect">
            <a:avLst/>
          </a:prstGeom>
          <a:noFill/>
        </p:spPr>
        <p:txBody>
          <a:bodyPr wrap="square" rtlCol="0">
            <a:spAutoFit/>
          </a:bodyPr>
          <a:lstStyle/>
          <a:p>
            <a:pPr algn="ctr"/>
            <a:r>
              <a:rPr lang="en-US" altLang="en-US" sz="3600" dirty="0" smtClean="0">
                <a:solidFill>
                  <a:srgbClr val="FF0000"/>
                </a:solidFill>
                <a:latin typeface="Comic Sans MS" panose="030F0702030302020204" pitchFamily="66" charset="0"/>
              </a:rPr>
              <a:t>Some intuition about the lower bound: a reduction</a:t>
            </a:r>
            <a:endParaRPr lang="en-US" sz="3600" dirty="0"/>
          </a:p>
        </p:txBody>
      </p:sp>
    </p:spTree>
    <p:extLst>
      <p:ext uri="{BB962C8B-B14F-4D97-AF65-F5344CB8AC3E}">
        <p14:creationId xmlns:p14="http://schemas.microsoft.com/office/powerpoint/2010/main" val="30755344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216B27FA-258F-4241-9BED-FA3B566714C7}"/>
              </a:ext>
            </a:extLst>
          </p:cNvPr>
          <p:cNvSpPr>
            <a:spLocks noGrp="1"/>
          </p:cNvSpPr>
          <p:nvPr>
            <p:ph type="title"/>
          </p:nvPr>
        </p:nvSpPr>
        <p:spPr>
          <a:xfrm>
            <a:off x="838200" y="76891"/>
            <a:ext cx="10515600" cy="1325563"/>
          </a:xfrm>
        </p:spPr>
        <p:txBody>
          <a:bodyPr/>
          <a:lstStyle/>
          <a:p>
            <a:pPr algn="ctr"/>
            <a:r>
              <a:rPr lang="en-US" altLang="en-US" dirty="0" smtClean="0">
                <a:solidFill>
                  <a:srgbClr val="FF0000"/>
                </a:solidFill>
                <a:latin typeface="Comic Sans MS" panose="030F0702030302020204" pitchFamily="66" charset="0"/>
              </a:rPr>
              <a:t>The parameter </a:t>
            </a:r>
            <a:r>
              <a:rPr lang="en-US" altLang="en-US" dirty="0">
                <a:solidFill>
                  <a:srgbClr val="FF0000"/>
                </a:solidFill>
                <a:latin typeface="Comic Sans MS" panose="030F0702030302020204" pitchFamily="66" charset="0"/>
              </a:rPr>
              <a:t>m(</a:t>
            </a:r>
            <a:r>
              <a:rPr lang="el-GR" altLang="en-US" dirty="0">
                <a:solidFill>
                  <a:srgbClr val="FF0000"/>
                </a:solidFill>
                <a:latin typeface="Comic Sans MS" panose="030F0702030302020204" pitchFamily="66" charset="0"/>
              </a:rPr>
              <a:t>π</a:t>
            </a:r>
            <a:r>
              <a:rPr lang="en-US" altLang="en-US" dirty="0">
                <a:solidFill>
                  <a:srgbClr val="FF0000"/>
                </a:solidFill>
                <a:latin typeface="Comic Sans MS" panose="030F0702030302020204" pitchFamily="66" charset="0"/>
              </a:rPr>
              <a:t>)</a:t>
            </a:r>
            <a:endParaRPr lang="en-US"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 xmlns:a16="http://schemas.microsoft.com/office/drawing/2014/main" id="{88F790C5-EE78-421C-861C-0FF61086AE9F}"/>
                  </a:ext>
                </a:extLst>
              </p:cNvPr>
              <p:cNvSpPr>
                <a:spLocks noGrp="1"/>
              </p:cNvSpPr>
              <p:nvPr>
                <p:ph idx="1"/>
              </p:nvPr>
            </p:nvSpPr>
            <p:spPr>
              <a:xfrm>
                <a:off x="298580" y="1254432"/>
                <a:ext cx="11717207" cy="4331981"/>
              </a:xfrm>
            </p:spPr>
            <p:txBody>
              <a:bodyPr/>
              <a:lstStyle/>
              <a:p>
                <a:pPr marL="447675" lvl="1" indent="9525">
                  <a:lnSpc>
                    <a:spcPct val="100000"/>
                  </a:lnSpc>
                  <a:buNone/>
                </a:pPr>
                <a:r>
                  <a:rPr lang="en-US" altLang="en-US" sz="2800" dirty="0">
                    <a:solidFill>
                      <a:srgbClr val="351AFA"/>
                    </a:solidFill>
                    <a:latin typeface="Comic Sans MS" panose="030F0702030302020204" pitchFamily="66" charset="0"/>
                  </a:rPr>
                  <a:t>The parameter </a:t>
                </a: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r>
                  <a:rPr lang="en-US" altLang="en-US" sz="2800" dirty="0">
                    <a:solidFill>
                      <a:srgbClr val="351AFA"/>
                    </a:solidFill>
                    <a:latin typeface="Comic Sans MS" panose="030F0702030302020204" pitchFamily="66" charset="0"/>
                  </a:rPr>
                  <a:t> is hard to compute or even </a:t>
                </a:r>
                <a:r>
                  <a:rPr lang="en-US" altLang="en-US" sz="2800" dirty="0" smtClean="0">
                    <a:solidFill>
                      <a:srgbClr val="351AFA"/>
                    </a:solidFill>
                    <a:latin typeface="Comic Sans MS" panose="030F0702030302020204" pitchFamily="66" charset="0"/>
                  </a:rPr>
                  <a:t>to estimate.</a:t>
                </a:r>
              </a:p>
              <a:p>
                <a:pPr marL="447675" lvl="1" indent="9525">
                  <a:lnSpc>
                    <a:spcPct val="100000"/>
                  </a:lnSpc>
                  <a:buNone/>
                </a:pPr>
                <a:r>
                  <a:rPr lang="en-US" altLang="en-US" sz="2800" b="1" dirty="0" smtClean="0">
                    <a:latin typeface="Comic Sans MS" panose="030F0702030302020204" pitchFamily="66" charset="0"/>
                  </a:rPr>
                  <a:t>Understanding </a:t>
                </a: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r>
                  <a:rPr lang="en-US" altLang="en-US" sz="2800" b="1" dirty="0" smtClean="0">
                    <a:latin typeface="Comic Sans MS" panose="030F0702030302020204" pitchFamily="66" charset="0"/>
                  </a:rPr>
                  <a:t> is the motivation behind our study.</a:t>
                </a:r>
                <a:endParaRPr lang="en-US" altLang="en-US" sz="2800" b="1" dirty="0">
                  <a:latin typeface="Comic Sans MS" panose="030F0702030302020204" pitchFamily="66" charset="0"/>
                </a:endParaRPr>
              </a:p>
              <a:p>
                <a:pPr marL="447675" lvl="1" indent="9525">
                  <a:lnSpc>
                    <a:spcPct val="100000"/>
                  </a:lnSpc>
                  <a:buNone/>
                </a:pPr>
                <a:endParaRPr lang="en-US" altLang="en-US" sz="2800" dirty="0">
                  <a:solidFill>
                    <a:srgbClr val="FF0000"/>
                  </a:solidFill>
                  <a:latin typeface="Comic Sans MS" panose="030F0702030302020204" pitchFamily="66" charset="0"/>
                </a:endParaRPr>
              </a:p>
              <a:p>
                <a:pPr marL="447675" lvl="1" indent="9525">
                  <a:lnSpc>
                    <a:spcPct val="100000"/>
                  </a:lnSpc>
                  <a:buNone/>
                </a:pPr>
                <a:r>
                  <a:rPr lang="en-US" altLang="en-US" sz="2800" dirty="0">
                    <a:solidFill>
                      <a:srgbClr val="351AFA"/>
                    </a:solidFill>
                    <a:latin typeface="Comic Sans MS" panose="030F0702030302020204" pitchFamily="66" charset="0"/>
                  </a:rPr>
                  <a:t>The parameter </a:t>
                </a:r>
                <a:r>
                  <a:rPr lang="en-US" altLang="en-US" sz="2800" dirty="0">
                    <a:solidFill>
                      <a:srgbClr val="FF0000"/>
                    </a:solidFill>
                    <a:latin typeface="Comic Sans MS" panose="030F0702030302020204" pitchFamily="66" charset="0"/>
                  </a:rPr>
                  <a:t>m(</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was introduced in </a:t>
                </a:r>
                <a:r>
                  <a:rPr lang="en-US" altLang="en-US" sz="2800" dirty="0" smtClean="0">
                    <a:solidFill>
                      <a:srgbClr val="781E78"/>
                    </a:solidFill>
                    <a:latin typeface="Comic Sans MS" panose="030F0702030302020204" pitchFamily="66" charset="0"/>
                  </a:rPr>
                  <a:t>BC[16</a:t>
                </a:r>
                <a:r>
                  <a:rPr lang="en-US" altLang="en-US" sz="2800" dirty="0">
                    <a:solidFill>
                      <a:srgbClr val="781E78"/>
                    </a:solidFill>
                    <a:latin typeface="Comic Sans MS" panose="030F0702030302020204" pitchFamily="66" charset="0"/>
                  </a:rPr>
                  <a:t>]</a:t>
                </a:r>
                <a:r>
                  <a:rPr lang="en-US" altLang="en-US" sz="2800" dirty="0">
                    <a:solidFill>
                      <a:srgbClr val="351AFA"/>
                    </a:solidFill>
                    <a:latin typeface="Comic Sans MS" panose="030F0702030302020204" pitchFamily="66" charset="0"/>
                  </a:rPr>
                  <a:t> to upper-bound </a:t>
                </a:r>
                <a:r>
                  <a:rPr lang="en-US" altLang="en-US" sz="2800" dirty="0">
                    <a:solidFill>
                      <a:srgbClr val="FF0000"/>
                    </a:solidFill>
                    <a:latin typeface="Comic Sans MS" panose="030F0702030302020204" pitchFamily="66" charset="0"/>
                  </a:rPr>
                  <a:t>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r>
                  <a:rPr lang="en-US" altLang="en-US" sz="2800" dirty="0">
                    <a:solidFill>
                      <a:srgbClr val="351AFA"/>
                    </a:solidFill>
                    <a:latin typeface="Comic Sans MS" panose="030F0702030302020204" pitchFamily="66" charset="0"/>
                  </a:rPr>
                  <a:t>,</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  </a:t>
                </a:r>
                <a:r>
                  <a:rPr lang="en-US" altLang="en-US" sz="2800" dirty="0" smtClean="0">
                    <a:solidFill>
                      <a:srgbClr val="351AFA"/>
                    </a:solidFill>
                    <a:latin typeface="Comic Sans MS" panose="030F0702030302020204" pitchFamily="66" charset="0"/>
                  </a:rPr>
                  <a:t>I.e.,   </a:t>
                </a:r>
                <a:r>
                  <a:rPr lang="en-US" altLang="en-US" sz="2800" dirty="0">
                    <a:solidFill>
                      <a:srgbClr val="FF0000"/>
                    </a:solidFill>
                    <a:latin typeface="Comic Sans MS" panose="030F0702030302020204" pitchFamily="66" charset="0"/>
                  </a:rPr>
                  <a:t>m(</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 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r>
                  <a:rPr lang="en-US" altLang="en-US" sz="2800" dirty="0">
                    <a:solidFill>
                      <a:srgbClr val="351AFA"/>
                    </a:solidFill>
                    <a:latin typeface="Comic Sans MS" panose="030F0702030302020204" pitchFamily="66" charset="0"/>
                  </a:rPr>
                  <a:t>.</a:t>
                </a:r>
              </a:p>
              <a:p>
                <a:pPr marL="447675" lvl="1" indent="9525">
                  <a:lnSpc>
                    <a:spcPct val="100000"/>
                  </a:lnSpc>
                  <a:spcBef>
                    <a:spcPts val="0"/>
                  </a:spcBef>
                  <a:buNone/>
                </a:pPr>
                <a:endParaRPr lang="en-US" altLang="en-US" sz="2800" dirty="0">
                  <a:solidFill>
                    <a:srgbClr val="351AFA"/>
                  </a:solidFill>
                  <a:latin typeface="Comic Sans MS" panose="030F0702030302020204" pitchFamily="66" charset="0"/>
                </a:endParaRPr>
              </a:p>
              <a:p>
                <a:pPr marL="447675" lvl="1" indent="9525">
                  <a:lnSpc>
                    <a:spcPct val="100000"/>
                  </a:lnSpc>
                  <a:buNone/>
                </a:pPr>
                <a:r>
                  <a:rPr lang="en-US" altLang="en-US" sz="2800" dirty="0">
                    <a:solidFill>
                      <a:srgbClr val="FF0000"/>
                    </a:solidFill>
                    <a:latin typeface="Comic Sans MS" panose="030F0702030302020204" pitchFamily="66" charset="0"/>
                  </a:rPr>
                  <a:t>m(</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is defined as the maximum possible size of a </a:t>
                </a:r>
                <a:r>
                  <a:rPr lang="en-US" altLang="en-US" sz="2800" dirty="0">
                    <a:solidFill>
                      <a:srgbClr val="781E78"/>
                    </a:solidFill>
                    <a:latin typeface="Comic Sans MS" panose="030F0702030302020204" pitchFamily="66" charset="0"/>
                  </a:rPr>
                  <a:t>covering</a:t>
                </a:r>
                <a:r>
                  <a:rPr lang="en-US" altLang="en-US" sz="2800" dirty="0">
                    <a:solidFill>
                      <a:srgbClr val="351AFA"/>
                    </a:solidFill>
                    <a:latin typeface="Comic Sans MS" panose="030F0702030302020204" pitchFamily="66" charset="0"/>
                  </a:rPr>
                  <a:t> partition </a:t>
                </a:r>
                <a:r>
                  <a:rPr lang="el-GR" altLang="en-US" sz="2800" dirty="0">
                    <a:solidFill>
                      <a:srgbClr val="FF0000"/>
                    </a:solidFill>
                    <a:latin typeface="Comic Sans MS" panose="030F0702030302020204" pitchFamily="66" charset="0"/>
                  </a:rPr>
                  <a:t>Λ</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of</a:t>
                </a:r>
                <a:r>
                  <a:rPr lang="en-US" altLang="en-US" sz="2800" dirty="0">
                    <a:solidFill>
                      <a:srgbClr val="FF0000"/>
                    </a:solidFill>
                    <a:latin typeface="Comic Sans MS" panose="030F0702030302020204" pitchFamily="66" charset="0"/>
                  </a:rPr>
                  <a:t> </a:t>
                </a:r>
                <a:r>
                  <a:rPr lang="el-GR" altLang="en-US" sz="2800" dirty="0">
                    <a:solidFill>
                      <a:srgbClr val="FF0000"/>
                    </a:solidFill>
                    <a:latin typeface="Comic Sans MS" panose="030F0702030302020204" pitchFamily="66" charset="0"/>
                  </a:rPr>
                  <a:t>π</a:t>
                </a:r>
                <a:r>
                  <a:rPr lang="en-US" altLang="en-US" sz="2800" dirty="0">
                    <a:solidFill>
                      <a:srgbClr val="351AFA"/>
                    </a:solidFill>
                    <a:latin typeface="Comic Sans MS" panose="030F0702030302020204" pitchFamily="66" charset="0"/>
                  </a:rPr>
                  <a:t>,</a:t>
                </a:r>
                <a:r>
                  <a:rPr lang="en-US" altLang="en-US" sz="2800" dirty="0">
                    <a:solidFill>
                      <a:srgbClr val="FF0000"/>
                    </a:solidFill>
                    <a:latin typeface="Comic Sans MS" panose="030F0702030302020204" pitchFamily="66" charset="0"/>
                  </a:rPr>
                  <a:t> </a:t>
                </a:r>
                <a:r>
                  <a:rPr lang="en-US" altLang="en-US" sz="2800" dirty="0">
                    <a:solidFill>
                      <a:srgbClr val="351AFA"/>
                    </a:solidFill>
                    <a:latin typeface="Comic Sans MS" panose="030F0702030302020204" pitchFamily="66" charset="0"/>
                  </a:rPr>
                  <a:t>where</a:t>
                </a:r>
                <a:r>
                  <a:rPr lang="en-US" altLang="en-US" sz="2800" dirty="0">
                    <a:solidFill>
                      <a:srgbClr val="FF0000"/>
                    </a:solidFill>
                    <a:latin typeface="Comic Sans MS" panose="030F0702030302020204" pitchFamily="66" charset="0"/>
                  </a:rPr>
                  <a:t> </a:t>
                </a:r>
                <a:r>
                  <a:rPr lang="en-US" altLang="en-US" sz="2800" dirty="0" smtClean="0">
                    <a:solidFill>
                      <a:srgbClr val="FF0000"/>
                    </a:solidFill>
                    <a:latin typeface="Comic Sans MS" panose="030F0702030302020204" pitchFamily="66" charset="0"/>
                  </a:rPr>
                  <a:t> </a:t>
                </a:r>
                <a:r>
                  <a:rPr lang="el-GR" altLang="en-US" sz="2800" dirty="0" smtClean="0">
                    <a:solidFill>
                      <a:srgbClr val="FF0000"/>
                    </a:solidFill>
                    <a:latin typeface="Comic Sans MS" panose="030F0702030302020204" pitchFamily="66" charset="0"/>
                  </a:rPr>
                  <a:t>Λ </a:t>
                </a:r>
                <a:r>
                  <a:rPr lang="en-US" altLang="en-US" sz="2800" dirty="0">
                    <a:solidFill>
                      <a:srgbClr val="FF0000"/>
                    </a:solidFill>
                    <a:latin typeface="Comic Sans MS" panose="030F0702030302020204" pitchFamily="66" charset="0"/>
                  </a:rPr>
                  <a:t>=(</a:t>
                </a:r>
                <a14:m>
                  <m:oMath xmlns:m="http://schemas.openxmlformats.org/officeDocument/2006/math">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i="1">
                            <a:solidFill>
                              <a:srgbClr val="FF0000"/>
                            </a:solidFill>
                            <a:latin typeface="Cambria Math" panose="02040503050406030204" pitchFamily="18" charset="0"/>
                          </a:rPr>
                          <m:t>1</m:t>
                        </m:r>
                      </m:sub>
                    </m:sSub>
                  </m:oMath>
                </a14:m>
                <a:r>
                  <a:rPr lang="en-US" altLang="en-US" sz="2800" dirty="0">
                    <a:solidFill>
                      <a:srgbClr val="FF0000"/>
                    </a:solidFill>
                    <a:latin typeface="Comic Sans MS" panose="030F0702030302020204" pitchFamily="66" charset="0"/>
                  </a:rPr>
                  <a:t>, </a:t>
                </a:r>
                <a14:m>
                  <m:oMath xmlns:m="http://schemas.openxmlformats.org/officeDocument/2006/math">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i="1">
                            <a:solidFill>
                              <a:srgbClr val="FF0000"/>
                            </a:solidFill>
                            <a:latin typeface="Cambria Math" panose="02040503050406030204" pitchFamily="18" charset="0"/>
                          </a:rPr>
                          <m:t>2</m:t>
                        </m:r>
                      </m:sub>
                    </m:sSub>
                  </m:oMath>
                </a14:m>
                <a:r>
                  <a:rPr lang="en-US" altLang="en-US" sz="2800" dirty="0">
                    <a:solidFill>
                      <a:srgbClr val="FF0000"/>
                    </a:solidFill>
                    <a:latin typeface="Comic Sans MS" panose="030F0702030302020204" pitchFamily="66" charset="0"/>
                  </a:rPr>
                  <a:t>,.. </a:t>
                </a:r>
                <a14:m>
                  <m:oMath xmlns:m="http://schemas.openxmlformats.org/officeDocument/2006/math">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i="1">
                            <a:solidFill>
                              <a:srgbClr val="FF0000"/>
                            </a:solidFill>
                            <a:latin typeface="Cambria Math" panose="02040503050406030204" pitchFamily="18" charset="0"/>
                          </a:rPr>
                          <m:t>𝑙</m:t>
                        </m:r>
                      </m:sub>
                    </m:sSub>
                    <m:r>
                      <a:rPr lang="en-US" altLang="en-US" sz="2800">
                        <a:solidFill>
                          <a:srgbClr val="FF0000"/>
                        </a:solidFill>
                        <a:latin typeface="Cambria Math" panose="02040503050406030204" pitchFamily="18" charset="0"/>
                      </a:rPr>
                      <m:t>)</m:t>
                    </m:r>
                  </m:oMath>
                </a14:m>
                <a:r>
                  <a:rPr lang="en-US" altLang="en-US" sz="2800" dirty="0">
                    <a:solidFill>
                      <a:srgbClr val="351AFA"/>
                    </a:solidFill>
                    <a:latin typeface="Comic Sans MS" panose="030F0702030302020204" pitchFamily="66" charset="0"/>
                  </a:rPr>
                  <a:t> is covering if </a:t>
                </a:r>
                <a14:m>
                  <m:oMath xmlns:m="http://schemas.openxmlformats.org/officeDocument/2006/math">
                    <m:nary>
                      <m:naryPr>
                        <m:chr m:val="⋃"/>
                        <m:ctrlPr>
                          <a:rPr lang="en-US" altLang="en-US" sz="2800" i="1" smtClean="0">
                            <a:solidFill>
                              <a:srgbClr val="FF0000"/>
                            </a:solidFill>
                            <a:latin typeface="Cambria Math" panose="02040503050406030204" pitchFamily="18" charset="0"/>
                          </a:rPr>
                        </m:ctrlPr>
                      </m:naryPr>
                      <m:sub>
                        <m:r>
                          <m:rPr>
                            <m:brk m:alnAt="23"/>
                          </m:rPr>
                          <a:rPr lang="en-US" altLang="en-US" sz="2800" b="0" i="1" smtClean="0">
                            <a:solidFill>
                              <a:srgbClr val="FF0000"/>
                            </a:solidFill>
                            <a:latin typeface="Cambria Math" panose="02040503050406030204" pitchFamily="18" charset="0"/>
                          </a:rPr>
                          <m:t>𝑖</m:t>
                        </m:r>
                        <m:r>
                          <a:rPr lang="en-US" altLang="en-US" sz="2800" b="0" i="1" smtClean="0">
                            <a:solidFill>
                              <a:srgbClr val="FF0000"/>
                            </a:solidFill>
                            <a:latin typeface="Cambria Math" panose="02040503050406030204" pitchFamily="18" charset="0"/>
                          </a:rPr>
                          <m:t>=</m:t>
                        </m:r>
                        <m:r>
                          <m:rPr>
                            <m:brk m:alnAt="23"/>
                          </m:rPr>
                          <a:rPr lang="en-US" altLang="en-US" sz="2800" b="0" i="1" smtClean="0">
                            <a:solidFill>
                              <a:srgbClr val="FF0000"/>
                            </a:solidFill>
                            <a:latin typeface="Cambria Math" panose="02040503050406030204" pitchFamily="18" charset="0"/>
                          </a:rPr>
                          <m:t>1</m:t>
                        </m:r>
                      </m:sub>
                      <m:sup>
                        <m:r>
                          <a:rPr lang="en-US" altLang="en-US" sz="2800" b="0" i="1" smtClean="0">
                            <a:solidFill>
                              <a:srgbClr val="FF0000"/>
                            </a:solidFill>
                            <a:latin typeface="Cambria Math" panose="02040503050406030204" pitchFamily="18" charset="0"/>
                          </a:rPr>
                          <m:t>𝑙</m:t>
                        </m:r>
                      </m:sup>
                      <m:e>
                        <m:r>
                          <m:rPr>
                            <m:nor/>
                          </m:rPr>
                          <a:rPr lang="en-US" altLang="en-US" sz="2800" dirty="0">
                            <a:solidFill>
                              <a:srgbClr val="FF0000"/>
                            </a:solidFill>
                            <a:latin typeface="Comic Sans MS" panose="030F0702030302020204" pitchFamily="66" charset="0"/>
                          </a:rPr>
                          <m:t>Range</m:t>
                        </m:r>
                        <m:r>
                          <m:rPr>
                            <m:nor/>
                          </m:rPr>
                          <a:rPr lang="en-US" altLang="en-US" sz="2800" dirty="0">
                            <a:solidFill>
                              <a:srgbClr val="FF0000"/>
                            </a:solidFill>
                            <a:latin typeface="Comic Sans MS" panose="030F0702030302020204" pitchFamily="66" charset="0"/>
                          </a:rPr>
                          <m:t>(</m:t>
                        </m:r>
                        <m:sSub>
                          <m:sSubPr>
                            <m:ctrlPr>
                              <a:rPr lang="en-US" altLang="en-US" sz="2800" i="1">
                                <a:solidFill>
                                  <a:srgbClr val="FF0000"/>
                                </a:solidFill>
                                <a:latin typeface="Cambria Math" panose="02040503050406030204" pitchFamily="18" charset="0"/>
                              </a:rPr>
                            </m:ctrlPr>
                          </m:sSubPr>
                          <m:e>
                            <m:r>
                              <m:rPr>
                                <m:sty m:val="p"/>
                              </m:rPr>
                              <a:rPr lang="el-GR" altLang="en-US" sz="2800" i="1">
                                <a:solidFill>
                                  <a:srgbClr val="FF0000"/>
                                </a:solidFill>
                                <a:latin typeface="Cambria Math" panose="02040503050406030204" pitchFamily="18" charset="0"/>
                              </a:rPr>
                              <m:t>σ</m:t>
                            </m:r>
                          </m:e>
                          <m:sub>
                            <m:r>
                              <a:rPr lang="en-US" altLang="en-US" sz="2800" b="0" i="1" smtClean="0">
                                <a:solidFill>
                                  <a:srgbClr val="FF0000"/>
                                </a:solidFill>
                                <a:latin typeface="Cambria Math" panose="02040503050406030204" pitchFamily="18" charset="0"/>
                              </a:rPr>
                              <m:t>𝑖</m:t>
                            </m:r>
                          </m:sub>
                        </m:sSub>
                        <m:r>
                          <m:rPr>
                            <m:nor/>
                          </m:rPr>
                          <a:rPr lang="en-US" altLang="en-US" sz="2800" dirty="0">
                            <a:solidFill>
                              <a:srgbClr val="FF0000"/>
                            </a:solidFill>
                            <a:latin typeface="Comic Sans MS" panose="030F0702030302020204" pitchFamily="66" charset="0"/>
                          </a:rPr>
                          <m:t>)</m:t>
                        </m:r>
                      </m:e>
                    </m:nary>
                  </m:oMath>
                </a14:m>
                <a:r>
                  <a:rPr lang="en-US" altLang="en-US" sz="2800" dirty="0" smtClean="0">
                    <a:solidFill>
                      <a:srgbClr val="FF0000"/>
                    </a:solidFill>
                    <a:latin typeface="Comic Sans MS" panose="030F0702030302020204" pitchFamily="66" charset="0"/>
                  </a:rPr>
                  <a:t> </a:t>
                </a:r>
                <a:r>
                  <a:rPr lang="en-US" altLang="en-US" sz="2800" dirty="0">
                    <a:solidFill>
                      <a:srgbClr val="FF0000"/>
                    </a:solidFill>
                    <a:latin typeface="Comic Sans MS" panose="030F0702030302020204" pitchFamily="66" charset="0"/>
                  </a:rPr>
                  <a:t>= [1,k</a:t>
                </a:r>
                <a:r>
                  <a:rPr lang="en-US" altLang="en-US" sz="2800" dirty="0" smtClean="0">
                    <a:solidFill>
                      <a:srgbClr val="FF0000"/>
                    </a:solidFill>
                    <a:latin typeface="Comic Sans MS" panose="030F0702030302020204" pitchFamily="66" charset="0"/>
                  </a:rPr>
                  <a:t>]</a:t>
                </a:r>
                <a:r>
                  <a:rPr lang="en-US" altLang="en-US" sz="2800" dirty="0" smtClean="0">
                    <a:solidFill>
                      <a:srgbClr val="351AFA"/>
                    </a:solidFill>
                    <a:latin typeface="Comic Sans MS" panose="030F0702030302020204" pitchFamily="66" charset="0"/>
                  </a:rPr>
                  <a:t>.</a:t>
                </a:r>
                <a:endParaRPr lang="en-US" altLang="en-US" sz="2800" dirty="0" smtClean="0">
                  <a:solidFill>
                    <a:srgbClr val="FF0000"/>
                  </a:solidFill>
                  <a:latin typeface="Comic Sans MS" panose="030F0702030302020204" pitchFamily="66" charset="0"/>
                </a:endParaRPr>
              </a:p>
              <a:p>
                <a:pPr marL="447675" lvl="1" indent="9525">
                  <a:lnSpc>
                    <a:spcPct val="200000"/>
                  </a:lnSpc>
                  <a:buNone/>
                </a:pPr>
                <a:r>
                  <a:rPr lang="en-US" altLang="en-US" sz="2800" dirty="0" smtClean="0">
                    <a:solidFill>
                      <a:srgbClr val="FF0000"/>
                    </a:solidFill>
                    <a:latin typeface="Comic Sans MS" panose="030F0702030302020204" pitchFamily="66" charset="0"/>
                  </a:rPr>
                  <a:t>m(</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 u(</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 </a:t>
                </a:r>
                <a:r>
                  <a:rPr lang="en-US" altLang="en-US" sz="2800" dirty="0" smtClean="0">
                    <a:solidFill>
                      <a:srgbClr val="FF0000"/>
                    </a:solidFill>
                    <a:latin typeface="Comic Sans MS" panose="030F0702030302020204" pitchFamily="66" charset="0"/>
                  </a:rPr>
                  <a:t>  </a:t>
                </a:r>
                <a:r>
                  <a:rPr lang="en-US" altLang="en-US" sz="2800" dirty="0" smtClean="0">
                    <a:solidFill>
                      <a:srgbClr val="351AFA"/>
                    </a:solidFill>
                    <a:latin typeface="Comic Sans MS" panose="030F0702030302020204" pitchFamily="66" charset="0"/>
                  </a:rPr>
                  <a:t>since </a:t>
                </a:r>
                <a:r>
                  <a:rPr lang="en-US" altLang="en-US" sz="2800" dirty="0">
                    <a:solidFill>
                      <a:srgbClr val="351AFA"/>
                    </a:solidFill>
                    <a:latin typeface="Comic Sans MS" panose="030F0702030302020204" pitchFamily="66" charset="0"/>
                  </a:rPr>
                  <a:t>any good partition has to be covering</a:t>
                </a:r>
                <a:r>
                  <a:rPr lang="en-US" altLang="en-US" sz="2800" dirty="0" smtClean="0">
                    <a:solidFill>
                      <a:srgbClr val="351AFA"/>
                    </a:solidFill>
                    <a:latin typeface="Comic Sans MS" panose="030F0702030302020204" pitchFamily="66" charset="0"/>
                  </a:rPr>
                  <a:t>.</a:t>
                </a:r>
              </a:p>
              <a:p>
                <a:pPr marL="447675" lvl="1" indent="9525">
                  <a:lnSpc>
                    <a:spcPct val="150000"/>
                  </a:lnSpc>
                  <a:buNone/>
                </a:pPr>
                <a:endParaRPr lang="en-US" altLang="en-US" sz="2800" dirty="0">
                  <a:solidFill>
                    <a:srgbClr val="FF0000"/>
                  </a:solidFill>
                  <a:latin typeface="Comic Sans MS" panose="030F0702030302020204" pitchFamily="66" charset="0"/>
                </a:endParaRPr>
              </a:p>
              <a:p>
                <a:pPr marL="447675" lvl="1" indent="9525">
                  <a:lnSpc>
                    <a:spcPct val="100000"/>
                  </a:lnSpc>
                  <a:buNone/>
                </a:pPr>
                <a:endParaRPr lang="en-US" altLang="en-US" sz="2800" dirty="0">
                  <a:solidFill>
                    <a:srgbClr val="FF0000"/>
                  </a:solidFill>
                  <a:latin typeface="Comic Sans MS" panose="030F0702030302020204" pitchFamily="66" charset="0"/>
                </a:endParaRPr>
              </a:p>
              <a:p>
                <a:endParaRPr lang="en-US" dirty="0"/>
              </a:p>
            </p:txBody>
          </p:sp>
        </mc:Choice>
        <mc:Fallback xmlns="">
          <p:sp>
            <p:nvSpPr>
              <p:cNvPr id="3" name="מציין מיקום תוכן 2">
                <a:extLst>
                  <a:ext uri="{FF2B5EF4-FFF2-40B4-BE49-F238E27FC236}">
                    <a16:creationId xmlns:a16="http://schemas.microsoft.com/office/drawing/2014/main" xmlns:a14="http://schemas.microsoft.com/office/drawing/2010/main" xmlns="" id="{88F790C5-EE78-421C-861C-0FF61086AE9F}"/>
                  </a:ext>
                </a:extLst>
              </p:cNvPr>
              <p:cNvSpPr>
                <a:spLocks noGrp="1" noRot="1" noChangeAspect="1" noMove="1" noResize="1" noEditPoints="1" noAdjustHandles="1" noChangeArrowheads="1" noChangeShapeType="1" noTextEdit="1"/>
              </p:cNvSpPr>
              <p:nvPr>
                <p:ph idx="1"/>
              </p:nvPr>
            </p:nvSpPr>
            <p:spPr>
              <a:xfrm>
                <a:off x="298580" y="1254432"/>
                <a:ext cx="11717207" cy="4331981"/>
              </a:xfrm>
              <a:blipFill rotWithShape="0">
                <a:blip r:embed="rId2"/>
                <a:stretch>
                  <a:fillRect t="-1549" r="-572" b="-20000"/>
                </a:stretch>
              </a:blipFill>
            </p:spPr>
            <p:txBody>
              <a:bodyPr/>
              <a:lstStyle/>
              <a:p>
                <a:r>
                  <a:rPr lang="en-US">
                    <a:noFill/>
                  </a:rPr>
                  <a:t> </a:t>
                </a:r>
              </a:p>
            </p:txBody>
          </p:sp>
        </mc:Fallback>
      </mc:AlternateContent>
    </p:spTree>
    <p:extLst>
      <p:ext uri="{BB962C8B-B14F-4D97-AF65-F5344CB8AC3E}">
        <p14:creationId xmlns:p14="http://schemas.microsoft.com/office/powerpoint/2010/main" val="422468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084995880"/>
              </p:ext>
            </p:extLst>
          </p:nvPr>
        </p:nvGraphicFramePr>
        <p:xfrm>
          <a:off x="3045408" y="1187270"/>
          <a:ext cx="6286500" cy="4079240"/>
        </p:xfrm>
        <a:graphic>
          <a:graphicData uri="http://schemas.openxmlformats.org/drawingml/2006/table">
            <a:tbl>
              <a:tblPr firstRow="1" bandRow="1">
                <a:tableStyleId>{5C22544A-7EE6-4342-B048-85BDC9FD1C3A}</a:tableStyleId>
              </a:tblPr>
              <a:tblGrid>
                <a:gridCol w="571500"/>
                <a:gridCol w="571500"/>
                <a:gridCol w="571500"/>
                <a:gridCol w="571500"/>
                <a:gridCol w="571500"/>
                <a:gridCol w="571500"/>
                <a:gridCol w="571500"/>
                <a:gridCol w="571500"/>
                <a:gridCol w="571500"/>
                <a:gridCol w="571500"/>
                <a:gridCol w="571500"/>
              </a:tblGrid>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Oval 4"/>
          <p:cNvSpPr/>
          <p:nvPr/>
        </p:nvSpPr>
        <p:spPr>
          <a:xfrm>
            <a:off x="3774068" y="4613737"/>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6" name="Rectangle 5"/>
          <p:cNvSpPr/>
          <p:nvPr/>
        </p:nvSpPr>
        <p:spPr>
          <a:xfrm>
            <a:off x="345057" y="248966"/>
            <a:ext cx="11611154" cy="738664"/>
          </a:xfrm>
          <a:prstGeom prst="rect">
            <a:avLst/>
          </a:prstGeom>
        </p:spPr>
        <p:txBody>
          <a:bodyPr wrap="square">
            <a:spAutoFit/>
          </a:bodyPr>
          <a:lstStyle/>
          <a:p>
            <a:pPr marL="447675" lvl="1" indent="9525" algn="ctr">
              <a:lnSpc>
                <a:spcPct val="150000"/>
              </a:lnSpc>
            </a:pPr>
            <a:r>
              <a:rPr lang="el-GR" altLang="en-US" sz="2800" dirty="0">
                <a:solidFill>
                  <a:srgbClr val="FF0000"/>
                </a:solidFill>
                <a:latin typeface="Comic Sans MS" panose="030F0702030302020204" pitchFamily="66" charset="0"/>
              </a:rPr>
              <a:t>π</a:t>
            </a:r>
            <a:r>
              <a:rPr lang="el-GR" altLang="en-US" sz="2800" dirty="0" smtClean="0">
                <a:solidFill>
                  <a:srgbClr val="FF0000"/>
                </a:solidFill>
                <a:latin typeface="Comic Sans MS" panose="030F0702030302020204" pitchFamily="66" charset="0"/>
              </a:rPr>
              <a:t> </a:t>
            </a:r>
            <a:r>
              <a:rPr lang="en-US" altLang="en-US" sz="2800" dirty="0" smtClean="0">
                <a:solidFill>
                  <a:srgbClr val="FF0000"/>
                </a:solidFill>
                <a:latin typeface="Comic Sans MS" panose="030F0702030302020204" pitchFamily="66" charset="0"/>
              </a:rPr>
              <a:t>=(1,2,4,6,10,3,8,7,5,9,11)</a:t>
            </a:r>
            <a:endParaRPr lang="en-US" altLang="en-US" sz="2800" dirty="0">
              <a:solidFill>
                <a:srgbClr val="351AFA"/>
              </a:solidFill>
              <a:latin typeface="Comic Sans MS" panose="030F0702030302020204" pitchFamily="66" charset="0"/>
            </a:endParaRPr>
          </a:p>
        </p:txBody>
      </p:sp>
      <p:sp>
        <p:nvSpPr>
          <p:cNvPr id="7" name="Oval 6"/>
          <p:cNvSpPr/>
          <p:nvPr/>
        </p:nvSpPr>
        <p:spPr>
          <a:xfrm>
            <a:off x="4397956" y="3894599"/>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8" name="Oval 7"/>
          <p:cNvSpPr/>
          <p:nvPr/>
        </p:nvSpPr>
        <p:spPr>
          <a:xfrm>
            <a:off x="4950404" y="316117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9" name="Oval 8"/>
          <p:cNvSpPr/>
          <p:nvPr/>
        </p:nvSpPr>
        <p:spPr>
          <a:xfrm>
            <a:off x="5588579" y="1641936"/>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0" name="Oval 9"/>
          <p:cNvSpPr/>
          <p:nvPr/>
        </p:nvSpPr>
        <p:spPr>
          <a:xfrm>
            <a:off x="6112454" y="4251786"/>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1" name="Oval 10"/>
          <p:cNvSpPr/>
          <p:nvPr/>
        </p:nvSpPr>
        <p:spPr>
          <a:xfrm>
            <a:off x="6707766" y="2399893"/>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2" name="Oval 11"/>
          <p:cNvSpPr/>
          <p:nvPr/>
        </p:nvSpPr>
        <p:spPr>
          <a:xfrm>
            <a:off x="7260216" y="2769059"/>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3" name="Oval 12"/>
          <p:cNvSpPr/>
          <p:nvPr/>
        </p:nvSpPr>
        <p:spPr>
          <a:xfrm>
            <a:off x="7781125" y="3497000"/>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4" name="Oval 13"/>
          <p:cNvSpPr/>
          <p:nvPr/>
        </p:nvSpPr>
        <p:spPr>
          <a:xfrm>
            <a:off x="8407978" y="200229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5" name="Oval 14"/>
          <p:cNvSpPr/>
          <p:nvPr/>
        </p:nvSpPr>
        <p:spPr>
          <a:xfrm>
            <a:off x="8941379" y="129744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6" name="Oval 15"/>
          <p:cNvSpPr/>
          <p:nvPr/>
        </p:nvSpPr>
        <p:spPr>
          <a:xfrm>
            <a:off x="3240660" y="4994743"/>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cxnSp>
        <p:nvCxnSpPr>
          <p:cNvPr id="18" name="Straight Arrow Connector 17"/>
          <p:cNvCxnSpPr/>
          <p:nvPr/>
        </p:nvCxnSpPr>
        <p:spPr>
          <a:xfrm>
            <a:off x="3240660" y="5594494"/>
            <a:ext cx="1328746"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448081" y="5613155"/>
            <a:ext cx="835823"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8277006" y="5594494"/>
            <a:ext cx="835823"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5359974" y="1555312"/>
            <a:ext cx="1104266" cy="2966514"/>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024205" y="3813158"/>
            <a:ext cx="1729941" cy="1479231"/>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219854" y="1174287"/>
            <a:ext cx="1076106" cy="1082758"/>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230497" y="5900659"/>
            <a:ext cx="11059064" cy="667170"/>
          </a:xfrm>
          <a:prstGeom prst="rect">
            <a:avLst/>
          </a:prstGeom>
          <a:noFill/>
        </p:spPr>
        <p:txBody>
          <a:bodyPr wrap="square" rtlCol="0">
            <a:spAutoFit/>
          </a:bodyPr>
          <a:lstStyle/>
          <a:p>
            <a:pPr marL="447675" lvl="1" indent="9525">
              <a:lnSpc>
                <a:spcPct val="150000"/>
              </a:lnSpc>
            </a:pPr>
            <a:r>
              <a:rPr lang="en-US" altLang="en-US" sz="2800" dirty="0" smtClean="0">
                <a:solidFill>
                  <a:srgbClr val="781E78"/>
                </a:solidFill>
                <a:latin typeface="Comic Sans MS" panose="030F0702030302020204" pitchFamily="66" charset="0"/>
              </a:rPr>
              <a:t>Find a </a:t>
            </a:r>
            <a:r>
              <a:rPr lang="en-US" altLang="en-US" sz="2800" dirty="0" smtClean="0">
                <a:solidFill>
                  <a:srgbClr val="FF0000"/>
                </a:solidFill>
                <a:latin typeface="Comic Sans MS" panose="030F0702030302020204" pitchFamily="66" charset="0"/>
              </a:rPr>
              <a:t>y</a:t>
            </a:r>
            <a:r>
              <a:rPr lang="en-US" altLang="en-US" sz="2800" dirty="0" smtClean="0">
                <a:solidFill>
                  <a:srgbClr val="781E78"/>
                </a:solidFill>
                <a:latin typeface="Comic Sans MS" panose="030F0702030302020204" pitchFamily="66" charset="0"/>
              </a:rPr>
              <a:t>-covering set of </a:t>
            </a:r>
            <a:r>
              <a:rPr lang="en-US" altLang="en-US" sz="2800" dirty="0" smtClean="0">
                <a:solidFill>
                  <a:srgbClr val="FF0000"/>
                </a:solidFill>
                <a:latin typeface="Comic Sans MS" panose="030F0702030302020204" pitchFamily="66" charset="0"/>
              </a:rPr>
              <a:t>x</a:t>
            </a:r>
            <a:r>
              <a:rPr lang="en-US" altLang="en-US" sz="2800" dirty="0" smtClean="0">
                <a:solidFill>
                  <a:srgbClr val="781E78"/>
                </a:solidFill>
                <a:latin typeface="Comic Sans MS" panose="030F0702030302020204" pitchFamily="66" charset="0"/>
              </a:rPr>
              <a:t>-intervals of a minimum total size. </a:t>
            </a:r>
            <a:endParaRPr lang="en-US" altLang="en-US" sz="2800" dirty="0">
              <a:solidFill>
                <a:srgbClr val="781E78"/>
              </a:solidFill>
              <a:latin typeface="Comic Sans MS" panose="030F0702030302020204" pitchFamily="66" charset="0"/>
            </a:endParaRPr>
          </a:p>
        </p:txBody>
      </p:sp>
    </p:spTree>
    <p:extLst>
      <p:ext uri="{BB962C8B-B14F-4D97-AF65-F5344CB8AC3E}">
        <p14:creationId xmlns:p14="http://schemas.microsoft.com/office/powerpoint/2010/main" val="20577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22" grpId="0" animBg="1"/>
      <p:bldP spid="23" grpId="0" animBg="1"/>
      <p:bldP spid="24" grpId="0" animBg="1"/>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p:cNvGraphicFramePr>
            <a:graphicFrameLocks/>
          </p:cNvGraphicFramePr>
          <p:nvPr>
            <p:extLst>
              <p:ext uri="{D42A27DB-BD31-4B8C-83A1-F6EECF244321}">
                <p14:modId xmlns:p14="http://schemas.microsoft.com/office/powerpoint/2010/main" val="1496493445"/>
              </p:ext>
            </p:extLst>
          </p:nvPr>
        </p:nvGraphicFramePr>
        <p:xfrm>
          <a:off x="3045408" y="1187270"/>
          <a:ext cx="6286500" cy="4074160"/>
        </p:xfrm>
        <a:graphic>
          <a:graphicData uri="http://schemas.openxmlformats.org/drawingml/2006/table">
            <a:tbl>
              <a:tblPr firstRow="1" bandRow="1">
                <a:tableStyleId>{5C22544A-7EE6-4342-B048-85BDC9FD1C3A}</a:tableStyleId>
              </a:tblPr>
              <a:tblGrid>
                <a:gridCol w="571500"/>
                <a:gridCol w="571500"/>
                <a:gridCol w="571500"/>
                <a:gridCol w="571500"/>
                <a:gridCol w="571500"/>
                <a:gridCol w="571500"/>
                <a:gridCol w="571500"/>
                <a:gridCol w="571500"/>
                <a:gridCol w="571500"/>
                <a:gridCol w="571500"/>
                <a:gridCol w="571500"/>
              </a:tblGrid>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DEEF"/>
                    </a:solidFill>
                  </a:tcPr>
                </a:tc>
              </a:tr>
              <a:tr h="35705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EFF7"/>
                    </a:solidFill>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Oval 7"/>
          <p:cNvSpPr/>
          <p:nvPr/>
        </p:nvSpPr>
        <p:spPr>
          <a:xfrm>
            <a:off x="3774068" y="4613737"/>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9" name="Rectangle 8"/>
          <p:cNvSpPr/>
          <p:nvPr/>
        </p:nvSpPr>
        <p:spPr>
          <a:xfrm>
            <a:off x="345057" y="248966"/>
            <a:ext cx="11611154" cy="738664"/>
          </a:xfrm>
          <a:prstGeom prst="rect">
            <a:avLst/>
          </a:prstGeom>
        </p:spPr>
        <p:txBody>
          <a:bodyPr wrap="square">
            <a:spAutoFit/>
          </a:bodyPr>
          <a:lstStyle/>
          <a:p>
            <a:pPr marL="447675" lvl="1" indent="9525" algn="ctr">
              <a:lnSpc>
                <a:spcPct val="150000"/>
              </a:lnSpc>
            </a:pPr>
            <a:r>
              <a:rPr lang="el-GR" altLang="en-US" sz="2800" dirty="0">
                <a:solidFill>
                  <a:srgbClr val="FF0000"/>
                </a:solidFill>
                <a:latin typeface="Comic Sans MS" panose="030F0702030302020204" pitchFamily="66" charset="0"/>
              </a:rPr>
              <a:t>π</a:t>
            </a:r>
            <a:r>
              <a:rPr lang="el-GR" altLang="en-US" sz="2800" dirty="0" smtClean="0">
                <a:solidFill>
                  <a:srgbClr val="FF0000"/>
                </a:solidFill>
                <a:latin typeface="Comic Sans MS" panose="030F0702030302020204" pitchFamily="66" charset="0"/>
              </a:rPr>
              <a:t> </a:t>
            </a:r>
            <a:r>
              <a:rPr lang="en-US" altLang="en-US" sz="2800" dirty="0" smtClean="0">
                <a:solidFill>
                  <a:srgbClr val="FF0000"/>
                </a:solidFill>
                <a:latin typeface="Comic Sans MS" panose="030F0702030302020204" pitchFamily="66" charset="0"/>
              </a:rPr>
              <a:t>=(1,2,4,6,10,3,8,7,5,9,11)</a:t>
            </a:r>
            <a:endParaRPr lang="en-US" altLang="en-US" sz="2800" dirty="0">
              <a:solidFill>
                <a:srgbClr val="351AFA"/>
              </a:solidFill>
              <a:latin typeface="Comic Sans MS" panose="030F0702030302020204" pitchFamily="66" charset="0"/>
            </a:endParaRPr>
          </a:p>
        </p:txBody>
      </p:sp>
      <p:sp>
        <p:nvSpPr>
          <p:cNvPr id="10" name="Oval 9"/>
          <p:cNvSpPr/>
          <p:nvPr/>
        </p:nvSpPr>
        <p:spPr>
          <a:xfrm>
            <a:off x="4397956" y="3894599"/>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1" name="Oval 10"/>
          <p:cNvSpPr/>
          <p:nvPr/>
        </p:nvSpPr>
        <p:spPr>
          <a:xfrm>
            <a:off x="4950404" y="316117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2" name="Oval 11"/>
          <p:cNvSpPr/>
          <p:nvPr/>
        </p:nvSpPr>
        <p:spPr>
          <a:xfrm>
            <a:off x="5588579" y="1641936"/>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3" name="Oval 12"/>
          <p:cNvSpPr/>
          <p:nvPr/>
        </p:nvSpPr>
        <p:spPr>
          <a:xfrm>
            <a:off x="6112454" y="4251786"/>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4" name="Oval 13"/>
          <p:cNvSpPr/>
          <p:nvPr/>
        </p:nvSpPr>
        <p:spPr>
          <a:xfrm>
            <a:off x="6679190" y="2399893"/>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5" name="Oval 14"/>
          <p:cNvSpPr/>
          <p:nvPr/>
        </p:nvSpPr>
        <p:spPr>
          <a:xfrm>
            <a:off x="7260216" y="2769059"/>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6" name="Oval 15"/>
          <p:cNvSpPr/>
          <p:nvPr/>
        </p:nvSpPr>
        <p:spPr>
          <a:xfrm>
            <a:off x="7781125" y="3497000"/>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7" name="Oval 16"/>
          <p:cNvSpPr/>
          <p:nvPr/>
        </p:nvSpPr>
        <p:spPr>
          <a:xfrm>
            <a:off x="8407978" y="200229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8" name="Oval 17"/>
          <p:cNvSpPr/>
          <p:nvPr/>
        </p:nvSpPr>
        <p:spPr>
          <a:xfrm>
            <a:off x="8941379" y="1297444"/>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sp>
        <p:nvSpPr>
          <p:cNvPr id="19" name="Oval 18"/>
          <p:cNvSpPr/>
          <p:nvPr/>
        </p:nvSpPr>
        <p:spPr>
          <a:xfrm>
            <a:off x="3240660" y="4994743"/>
            <a:ext cx="171450" cy="185738"/>
          </a:xfrm>
          <a:prstGeom prst="ellipse">
            <a:avLst/>
          </a:prstGeom>
          <a:solidFill>
            <a:srgbClr val="351A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51AFA"/>
              </a:solidFill>
            </a:endParaRPr>
          </a:p>
        </p:txBody>
      </p:sp>
      <p:cxnSp>
        <p:nvCxnSpPr>
          <p:cNvPr id="20" name="Straight Arrow Connector 19"/>
          <p:cNvCxnSpPr/>
          <p:nvPr/>
        </p:nvCxnSpPr>
        <p:spPr>
          <a:xfrm>
            <a:off x="3240660" y="5594494"/>
            <a:ext cx="1328746"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448081" y="5613155"/>
            <a:ext cx="835823"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277006" y="5594494"/>
            <a:ext cx="835823"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359974" y="1555312"/>
            <a:ext cx="1104266" cy="2966514"/>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24205" y="3813158"/>
            <a:ext cx="1729941" cy="1479231"/>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219854" y="1174287"/>
            <a:ext cx="1076106" cy="1082758"/>
          </a:xfrm>
          <a:prstGeom prst="rect">
            <a:avLst/>
          </a:prstGeom>
          <a:noFill/>
          <a:ln w="57150">
            <a:solidFill>
              <a:srgbClr val="351A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45057" y="5870720"/>
            <a:ext cx="9506309" cy="667170"/>
          </a:xfrm>
          <a:prstGeom prst="rect">
            <a:avLst/>
          </a:prstGeom>
          <a:noFill/>
        </p:spPr>
        <p:txBody>
          <a:bodyPr wrap="square" rtlCol="0">
            <a:spAutoFit/>
          </a:bodyPr>
          <a:lstStyle/>
          <a:p>
            <a:pPr marL="447675" lvl="1" indent="9525">
              <a:lnSpc>
                <a:spcPct val="150000"/>
              </a:lnSpc>
            </a:pPr>
            <a:r>
              <a:rPr lang="el-GR" altLang="en-US" sz="2800" dirty="0">
                <a:solidFill>
                  <a:srgbClr val="FF0000"/>
                </a:solidFill>
                <a:latin typeface="Comic Sans MS" panose="030F0702030302020204" pitchFamily="66" charset="0"/>
              </a:rPr>
              <a:t>Λ</a:t>
            </a:r>
            <a:r>
              <a:rPr lang="en-US" altLang="en-US" sz="2800" dirty="0">
                <a:solidFill>
                  <a:srgbClr val="FF0000"/>
                </a:solidFill>
                <a:latin typeface="Comic Sans MS" panose="030F0702030302020204" pitchFamily="66" charset="0"/>
              </a:rPr>
              <a:t>=((1,2,4),(6),(10,3),(8),(7),(5),(9,11</a:t>
            </a:r>
            <a:r>
              <a:rPr lang="en-US" altLang="en-US" sz="2800" dirty="0" smtClean="0">
                <a:solidFill>
                  <a:srgbClr val="FF0000"/>
                </a:solidFill>
                <a:latin typeface="Comic Sans MS" panose="030F0702030302020204" pitchFamily="66" charset="0"/>
              </a:rPr>
              <a:t>))          m(</a:t>
            </a:r>
            <a:r>
              <a:rPr lang="el-GR" altLang="en-US" sz="2800" dirty="0">
                <a:solidFill>
                  <a:srgbClr val="FF0000"/>
                </a:solidFill>
                <a:latin typeface="Comic Sans MS" panose="030F0702030302020204" pitchFamily="66" charset="0"/>
              </a:rPr>
              <a:t>π</a:t>
            </a:r>
            <a:r>
              <a:rPr lang="en-US" altLang="en-US" sz="2800" dirty="0">
                <a:solidFill>
                  <a:srgbClr val="FF0000"/>
                </a:solidFill>
                <a:latin typeface="Comic Sans MS" panose="030F0702030302020204" pitchFamily="66" charset="0"/>
              </a:rPr>
              <a:t>)=</a:t>
            </a:r>
            <a:r>
              <a:rPr lang="en-US" altLang="en-US" sz="2800" dirty="0" smtClean="0">
                <a:solidFill>
                  <a:srgbClr val="FF0000"/>
                </a:solidFill>
                <a:latin typeface="Comic Sans MS" panose="030F0702030302020204" pitchFamily="66" charset="0"/>
              </a:rPr>
              <a:t>7</a:t>
            </a:r>
            <a:endParaRPr lang="en-US" altLang="en-US" sz="2800" dirty="0">
              <a:solidFill>
                <a:srgbClr val="351AFA"/>
              </a:solidFill>
              <a:latin typeface="Comic Sans MS" panose="030F0702030302020204" pitchFamily="66" charset="0"/>
            </a:endParaRPr>
          </a:p>
        </p:txBody>
      </p:sp>
      <p:cxnSp>
        <p:nvCxnSpPr>
          <p:cNvPr id="28" name="Straight Arrow Connector 27"/>
          <p:cNvCxnSpPr/>
          <p:nvPr/>
        </p:nvCxnSpPr>
        <p:spPr>
          <a:xfrm>
            <a:off x="4754146" y="5594494"/>
            <a:ext cx="539162" cy="9524"/>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492472" y="5618306"/>
            <a:ext cx="539162" cy="9524"/>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678333" y="5604019"/>
            <a:ext cx="539162" cy="9524"/>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7087779" y="5613542"/>
            <a:ext cx="539162" cy="9524"/>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6506759" y="2328769"/>
            <a:ext cx="526609" cy="371164"/>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7070068" y="2685645"/>
            <a:ext cx="556885" cy="343244"/>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655517" y="3411272"/>
            <a:ext cx="488359" cy="373310"/>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4754146" y="3052361"/>
            <a:ext cx="572518" cy="328640"/>
          </a:xfrm>
          <a:prstGeom prst="rect">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109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16F16AFF-2193-443B-B174-BAA505CE5CEB}"/>
              </a:ext>
            </a:extLst>
          </p:cNvPr>
          <p:cNvSpPr>
            <a:spLocks noGrp="1"/>
          </p:cNvSpPr>
          <p:nvPr>
            <p:ph type="title"/>
          </p:nvPr>
        </p:nvSpPr>
        <p:spPr>
          <a:xfrm>
            <a:off x="838200" y="165097"/>
            <a:ext cx="10515600" cy="1325563"/>
          </a:xfrm>
        </p:spPr>
        <p:txBody>
          <a:bodyPr/>
          <a:lstStyle/>
          <a:p>
            <a:pPr algn="ctr"/>
            <a:r>
              <a:rPr lang="en-US" dirty="0">
                <a:solidFill>
                  <a:srgbClr val="FF0000"/>
                </a:solidFill>
                <a:latin typeface="Comic Sans MS" panose="030F0702030302020204" pitchFamily="66" charset="0"/>
              </a:rPr>
              <a:t>u(</a:t>
            </a:r>
            <a:r>
              <a:rPr lang="el-GR" altLang="en-US" dirty="0">
                <a:solidFill>
                  <a:srgbClr val="FF0000"/>
                </a:solidFill>
                <a:latin typeface="Comic Sans MS" panose="030F0702030302020204" pitchFamily="66" charset="0"/>
              </a:rPr>
              <a:t>π</a:t>
            </a:r>
            <a:r>
              <a:rPr lang="en-US" altLang="en-US" dirty="0">
                <a:solidFill>
                  <a:srgbClr val="FF0000"/>
                </a:solidFill>
                <a:latin typeface="Comic Sans MS" panose="030F0702030302020204" pitchFamily="66" charset="0"/>
              </a:rPr>
              <a:t>) </a:t>
            </a:r>
            <a:r>
              <a:rPr lang="en-US" altLang="en-US" dirty="0" smtClean="0">
                <a:solidFill>
                  <a:srgbClr val="FF0000"/>
                </a:solidFill>
                <a:latin typeface="Comic Sans MS" panose="030F0702030302020204" pitchFamily="66" charset="0"/>
              </a:rPr>
              <a:t>vs. </a:t>
            </a:r>
            <a:r>
              <a:rPr lang="en-US" altLang="en-US" dirty="0">
                <a:solidFill>
                  <a:srgbClr val="FF0000"/>
                </a:solidFill>
                <a:latin typeface="Comic Sans MS" panose="030F0702030302020204" pitchFamily="66" charset="0"/>
              </a:rPr>
              <a:t>m(</a:t>
            </a:r>
            <a:r>
              <a:rPr lang="el-GR" altLang="en-US" dirty="0">
                <a:solidFill>
                  <a:srgbClr val="FF0000"/>
                </a:solidFill>
                <a:latin typeface="Comic Sans MS" panose="030F0702030302020204" pitchFamily="66" charset="0"/>
              </a:rPr>
              <a:t>π</a:t>
            </a:r>
            <a:r>
              <a:rPr lang="en-US" altLang="en-US" dirty="0">
                <a:solidFill>
                  <a:srgbClr val="FF0000"/>
                </a:solidFill>
                <a:latin typeface="Comic Sans MS" panose="030F0702030302020204" pitchFamily="66" charset="0"/>
              </a:rPr>
              <a:t>)</a:t>
            </a:r>
            <a:endParaRPr lang="en-US"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 xmlns:a16="http://schemas.microsoft.com/office/drawing/2014/main" id="{87E6C900-70CF-4C5D-A6C1-DF9F44D71FF3}"/>
                  </a:ext>
                </a:extLst>
              </p:cNvPr>
              <p:cNvSpPr>
                <a:spLocks noGrp="1"/>
              </p:cNvSpPr>
              <p:nvPr>
                <p:ph idx="1"/>
              </p:nvPr>
            </p:nvSpPr>
            <p:spPr>
              <a:xfrm>
                <a:off x="838200" y="1497007"/>
                <a:ext cx="11063288" cy="4351338"/>
              </a:xfrm>
            </p:spPr>
            <p:txBody>
              <a:bodyPr/>
              <a:lstStyle/>
              <a:p>
                <a:pPr marL="0" indent="0">
                  <a:lnSpc>
                    <a:spcPct val="100000"/>
                  </a:lnSpc>
                  <a:buNone/>
                </a:pPr>
                <a:r>
                  <a:rPr lang="en-US" altLang="en-US" dirty="0" smtClean="0">
                    <a:solidFill>
                      <a:srgbClr val="781E78"/>
                    </a:solidFill>
                    <a:latin typeface="Comic Sans MS" panose="030F0702030302020204" pitchFamily="66" charset="0"/>
                  </a:rPr>
                  <a:t>    </a:t>
                </a:r>
                <a:r>
                  <a:rPr lang="en-US" altLang="en-US" u="sng" dirty="0" smtClean="0">
                    <a:solidFill>
                      <a:srgbClr val="781E78"/>
                    </a:solidFill>
                    <a:latin typeface="Comic Sans MS" panose="030F0702030302020204" pitchFamily="66" charset="0"/>
                  </a:rPr>
                  <a:t>Our main result:</a:t>
                </a:r>
                <a:r>
                  <a:rPr lang="en-US" altLang="en-US" dirty="0" smtClean="0">
                    <a:solidFill>
                      <a:srgbClr val="351AFA"/>
                    </a:solidFill>
                    <a:latin typeface="Comic Sans MS" panose="030F0702030302020204" pitchFamily="66" charset="0"/>
                  </a:rPr>
                  <a:t>	   </a:t>
                </a:r>
                <a:r>
                  <a:rPr lang="en-US" altLang="en-US" sz="3200" dirty="0" smtClean="0">
                    <a:solidFill>
                      <a:srgbClr val="FF0000"/>
                    </a:solidFill>
                    <a:latin typeface="Comic Sans MS" panose="030F0702030302020204" pitchFamily="66" charset="0"/>
                  </a:rPr>
                  <a:t>m(</a:t>
                </a:r>
                <a:r>
                  <a:rPr lang="el-GR" altLang="en-US" sz="3200" dirty="0">
                    <a:solidFill>
                      <a:srgbClr val="FF0000"/>
                    </a:solidFill>
                    <a:latin typeface="Comic Sans MS" panose="030F0702030302020204" pitchFamily="66" charset="0"/>
                  </a:rPr>
                  <a:t>π</a:t>
                </a:r>
                <a:r>
                  <a:rPr lang="en-US" altLang="en-US" sz="3200" dirty="0" smtClean="0">
                    <a:solidFill>
                      <a:srgbClr val="FF0000"/>
                    </a:solidFill>
                    <a:latin typeface="Comic Sans MS" panose="030F0702030302020204" pitchFamily="66" charset="0"/>
                  </a:rPr>
                  <a:t>)  ≥  </a:t>
                </a:r>
                <a:r>
                  <a:rPr lang="en-US" altLang="en-US" sz="3200" dirty="0">
                    <a:solidFill>
                      <a:srgbClr val="FF0000"/>
                    </a:solidFill>
                    <a:latin typeface="Comic Sans MS" panose="030F0702030302020204" pitchFamily="66" charset="0"/>
                  </a:rPr>
                  <a:t>u(</a:t>
                </a:r>
                <a:r>
                  <a:rPr lang="el-GR" altLang="en-US" sz="3200" dirty="0">
                    <a:solidFill>
                      <a:srgbClr val="FF0000"/>
                    </a:solidFill>
                    <a:latin typeface="Comic Sans MS" panose="030F0702030302020204" pitchFamily="66" charset="0"/>
                  </a:rPr>
                  <a:t>π</a:t>
                </a:r>
                <a:r>
                  <a:rPr lang="en-US" altLang="en-US" sz="3200" dirty="0">
                    <a:solidFill>
                      <a:srgbClr val="FF0000"/>
                    </a:solidFill>
                    <a:latin typeface="Comic Sans MS" panose="030F0702030302020204" pitchFamily="66" charset="0"/>
                  </a:rPr>
                  <a:t>) </a:t>
                </a:r>
                <a:r>
                  <a:rPr lang="en-US" altLang="en-US" sz="3200" dirty="0" smtClean="0">
                    <a:solidFill>
                      <a:srgbClr val="FF0000"/>
                    </a:solidFill>
                    <a:latin typeface="Comic Sans MS" panose="030F0702030302020204" pitchFamily="66" charset="0"/>
                  </a:rPr>
                  <a:t> ≥  m(</a:t>
                </a:r>
                <a:r>
                  <a:rPr lang="el-GR" altLang="en-US" sz="3200" dirty="0">
                    <a:solidFill>
                      <a:srgbClr val="FF0000"/>
                    </a:solidFill>
                    <a:latin typeface="Comic Sans MS" panose="030F0702030302020204" pitchFamily="66" charset="0"/>
                  </a:rPr>
                  <a:t>π</a:t>
                </a:r>
                <a:r>
                  <a:rPr lang="en-US" altLang="en-US" sz="3200" dirty="0" smtClean="0">
                    <a:solidFill>
                      <a:srgbClr val="FF0000"/>
                    </a:solidFill>
                    <a:latin typeface="Comic Sans MS" panose="030F0702030302020204" pitchFamily="66" charset="0"/>
                  </a:rPr>
                  <a:t>)/2.</a:t>
                </a:r>
                <a:endParaRPr lang="en-US" altLang="en-US" sz="3200" dirty="0">
                  <a:solidFill>
                    <a:srgbClr val="FF0000"/>
                  </a:solidFill>
                  <a:latin typeface="Comic Sans MS" panose="030F0702030302020204" pitchFamily="66" charset="0"/>
                </a:endParaRPr>
              </a:p>
              <a:p>
                <a:pPr marL="0" indent="0">
                  <a:lnSpc>
                    <a:spcPct val="100000"/>
                  </a:lnSpc>
                  <a:buNone/>
                </a:pPr>
                <a:r>
                  <a:rPr lang="en-US" altLang="en-US" dirty="0">
                    <a:solidFill>
                      <a:srgbClr val="351AFA"/>
                    </a:solidFill>
                    <a:latin typeface="Comic Sans MS" panose="030F0702030302020204" pitchFamily="66" charset="0"/>
                  </a:rPr>
                  <a:t> </a:t>
                </a:r>
                <a:r>
                  <a:rPr lang="en-US" altLang="en-US" dirty="0" smtClean="0">
                    <a:solidFill>
                      <a:srgbClr val="351AFA"/>
                    </a:solidFill>
                    <a:latin typeface="Comic Sans MS" panose="030F0702030302020204" pitchFamily="66" charset="0"/>
                  </a:rPr>
                  <a:t>   A very short outline: </a:t>
                </a:r>
              </a:p>
              <a:p>
                <a:pPr marL="447675" lvl="1" indent="9525" algn="ctr">
                  <a:lnSpc>
                    <a:spcPct val="100000"/>
                  </a:lnSpc>
                  <a:spcBef>
                    <a:spcPts val="1200"/>
                  </a:spcBef>
                  <a:buNone/>
                </a:pPr>
                <a:endParaRPr lang="en-US" altLang="en-US" dirty="0">
                  <a:solidFill>
                    <a:srgbClr val="351AFA"/>
                  </a:solidFill>
                  <a:latin typeface="Comic Sans MS" panose="030F0702030302020204" pitchFamily="66" charset="0"/>
                </a:endParaRPr>
              </a:p>
              <a:p>
                <a:pPr marL="904875" lvl="1" indent="-457200" algn="ctr">
                  <a:lnSpc>
                    <a:spcPct val="100000"/>
                  </a:lnSpc>
                  <a:spcBef>
                    <a:spcPts val="1200"/>
                  </a:spcBef>
                </a:pPr>
                <a:r>
                  <a:rPr lang="en-US" altLang="en-US" sz="2800" dirty="0" smtClean="0">
                    <a:solidFill>
                      <a:srgbClr val="351AFA"/>
                    </a:solidFill>
                    <a:latin typeface="Comic Sans MS" panose="030F0702030302020204" pitchFamily="66" charset="0"/>
                  </a:rPr>
                  <a:t>We define </a:t>
                </a:r>
                <a:r>
                  <a:rPr lang="en-US" altLang="en-US" sz="2800" dirty="0" smtClean="0">
                    <a:solidFill>
                      <a:srgbClr val="781E78"/>
                    </a:solidFill>
                    <a:latin typeface="Comic Sans MS" panose="030F0702030302020204" pitchFamily="66" charset="0"/>
                  </a:rPr>
                  <a:t>local stability</a:t>
                </a:r>
                <a:r>
                  <a:rPr lang="en-US" altLang="en-US" sz="2800" dirty="0" smtClean="0">
                    <a:solidFill>
                      <a:srgbClr val="351AFA"/>
                    </a:solidFill>
                    <a:latin typeface="Comic Sans MS" panose="030F0702030302020204" pitchFamily="66" charset="0"/>
                  </a:rPr>
                  <a:t> property of partitions, and show: </a:t>
                </a:r>
                <a:r>
                  <a:rPr lang="en-US" altLang="en-US" sz="2800" dirty="0" smtClean="0">
                    <a:solidFill>
                      <a:srgbClr val="FF0000"/>
                    </a:solidFill>
                    <a:latin typeface="Comic Sans MS" panose="030F0702030302020204" pitchFamily="66" charset="0"/>
                  </a:rPr>
                  <a:t>locally stable  +  covering   </a:t>
                </a:r>
                <a14:m>
                  <m:oMath xmlns:m="http://schemas.openxmlformats.org/officeDocument/2006/math">
                    <m:r>
                      <a:rPr lang="en-US" altLang="en-US" sz="2800" i="1" smtClean="0">
                        <a:solidFill>
                          <a:srgbClr val="FF0000"/>
                        </a:solidFill>
                        <a:latin typeface="Cambria Math" panose="02040503050406030204" pitchFamily="18" charset="0"/>
                        <a:ea typeface="Cambria Math" panose="02040503050406030204" pitchFamily="18" charset="0"/>
                      </a:rPr>
                      <m:t>⟹</m:t>
                    </m:r>
                    <m:r>
                      <a:rPr lang="en-US" altLang="en-US" sz="2800" b="0" i="1" smtClean="0">
                        <a:solidFill>
                          <a:srgbClr val="FF0000"/>
                        </a:solidFill>
                        <a:latin typeface="Cambria Math" panose="02040503050406030204" pitchFamily="18" charset="0"/>
                        <a:ea typeface="Cambria Math" panose="02040503050406030204" pitchFamily="18" charset="0"/>
                      </a:rPr>
                      <m:t> </m:t>
                    </m:r>
                  </m:oMath>
                </a14:m>
                <a:r>
                  <a:rPr lang="en-US" altLang="en-US" sz="2800" dirty="0" smtClean="0">
                    <a:solidFill>
                      <a:srgbClr val="FF0000"/>
                    </a:solidFill>
                    <a:latin typeface="Comic Sans MS" panose="030F0702030302020204" pitchFamily="66" charset="0"/>
                  </a:rPr>
                  <a:t>  good</a:t>
                </a:r>
                <a:endParaRPr lang="en-US" altLang="en-US" sz="2800" dirty="0" smtClean="0">
                  <a:solidFill>
                    <a:srgbClr val="351AFA"/>
                  </a:solidFill>
                  <a:latin typeface="Comic Sans MS" panose="030F0702030302020204" pitchFamily="66" charset="0"/>
                </a:endParaRPr>
              </a:p>
              <a:p>
                <a:pPr marL="904875" lvl="1" indent="-457200">
                  <a:lnSpc>
                    <a:spcPct val="100000"/>
                  </a:lnSpc>
                  <a:spcBef>
                    <a:spcPts val="1200"/>
                  </a:spcBef>
                </a:pPr>
                <a:r>
                  <a:rPr lang="en-US" altLang="en-US" sz="2800" dirty="0" smtClean="0">
                    <a:solidFill>
                      <a:srgbClr val="351AFA"/>
                    </a:solidFill>
                    <a:latin typeface="Comic Sans MS" panose="030F0702030302020204" pitchFamily="66" charset="0"/>
                  </a:rPr>
                  <a:t>Find a covering partition  </a:t>
                </a:r>
                <a:r>
                  <a:rPr lang="el-GR" altLang="en-US" sz="2800" dirty="0" smtClean="0">
                    <a:solidFill>
                      <a:srgbClr val="FF0000"/>
                    </a:solidFill>
                    <a:latin typeface="Comic Sans MS" panose="030F0702030302020204" pitchFamily="66" charset="0"/>
                  </a:rPr>
                  <a:t>Λ</a:t>
                </a:r>
                <a:r>
                  <a:rPr lang="en-US" altLang="en-US" sz="2800" dirty="0" smtClean="0">
                    <a:solidFill>
                      <a:srgbClr val="FF0000"/>
                    </a:solidFill>
                    <a:latin typeface="Comic Sans MS" panose="030F0702030302020204" pitchFamily="66" charset="0"/>
                  </a:rPr>
                  <a:t> </a:t>
                </a:r>
                <a:r>
                  <a:rPr lang="en-US" altLang="en-US" sz="2800" dirty="0" smtClean="0">
                    <a:solidFill>
                      <a:srgbClr val="351AFA"/>
                    </a:solidFill>
                    <a:latin typeface="Comic Sans MS" panose="030F0702030302020204" pitchFamily="66" charset="0"/>
                  </a:rPr>
                  <a:t> achieving </a:t>
                </a:r>
                <a:r>
                  <a:rPr lang="en-US" altLang="en-US" sz="2800" dirty="0">
                    <a:solidFill>
                      <a:srgbClr val="FF0000"/>
                    </a:solidFill>
                    <a:latin typeface="Comic Sans MS" panose="030F0702030302020204" pitchFamily="66" charset="0"/>
                  </a:rPr>
                  <a:t>m(</a:t>
                </a:r>
                <a:r>
                  <a:rPr lang="el-GR" altLang="en-US" sz="2800" dirty="0">
                    <a:solidFill>
                      <a:srgbClr val="FF0000"/>
                    </a:solidFill>
                    <a:latin typeface="Comic Sans MS" panose="030F0702030302020204" pitchFamily="66" charset="0"/>
                  </a:rPr>
                  <a:t>π</a:t>
                </a:r>
                <a:r>
                  <a:rPr lang="en-US" altLang="en-US" sz="2800" dirty="0" smtClean="0">
                    <a:solidFill>
                      <a:srgbClr val="FF0000"/>
                    </a:solidFill>
                    <a:latin typeface="Comic Sans MS" panose="030F0702030302020204" pitchFamily="66" charset="0"/>
                  </a:rPr>
                  <a:t>)</a:t>
                </a:r>
                <a:endParaRPr lang="en-US" altLang="en-US" sz="2800" dirty="0" smtClean="0">
                  <a:solidFill>
                    <a:srgbClr val="351AFA"/>
                  </a:solidFill>
                  <a:latin typeface="Comic Sans MS" panose="030F0702030302020204" pitchFamily="66" charset="0"/>
                </a:endParaRPr>
              </a:p>
              <a:p>
                <a:pPr marL="904875" lvl="1" indent="-457200">
                  <a:lnSpc>
                    <a:spcPct val="100000"/>
                  </a:lnSpc>
                  <a:spcBef>
                    <a:spcPts val="1200"/>
                  </a:spcBef>
                </a:pPr>
                <a:r>
                  <a:rPr lang="en-US" sz="2800" dirty="0" smtClean="0">
                    <a:solidFill>
                      <a:srgbClr val="351AFA"/>
                    </a:solidFill>
                    <a:latin typeface="Comic Sans MS" panose="030F0702030302020204" pitchFamily="66" charset="0"/>
                  </a:rPr>
                  <a:t>Proceed it sequentially by </a:t>
                </a:r>
                <a:r>
                  <a:rPr lang="en-US" sz="2800" dirty="0" smtClean="0">
                    <a:solidFill>
                      <a:srgbClr val="781E78"/>
                    </a:solidFill>
                    <a:latin typeface="Comic Sans MS" panose="030F0702030302020204" pitchFamily="66" charset="0"/>
                  </a:rPr>
                  <a:t>local operations </a:t>
                </a:r>
                <a:r>
                  <a:rPr lang="en-US" sz="2800" dirty="0" smtClean="0">
                    <a:solidFill>
                      <a:srgbClr val="351AFA"/>
                    </a:solidFill>
                    <a:latin typeface="Comic Sans MS" panose="030F0702030302020204" pitchFamily="66" charset="0"/>
                  </a:rPr>
                  <a:t>to make it locally stable, while retaining the covering property</a:t>
                </a:r>
              </a:p>
              <a:p>
                <a:pPr marL="904875" lvl="1" indent="-457200">
                  <a:lnSpc>
                    <a:spcPct val="100000"/>
                  </a:lnSpc>
                  <a:spcBef>
                    <a:spcPts val="1200"/>
                  </a:spcBef>
                </a:pPr>
                <a:r>
                  <a:rPr lang="en-US" sz="2800" dirty="0" smtClean="0">
                    <a:solidFill>
                      <a:srgbClr val="351AFA"/>
                    </a:solidFill>
                    <a:latin typeface="Comic Sans MS" panose="030F0702030302020204" pitchFamily="66" charset="0"/>
                  </a:rPr>
                  <a:t>Take care to get  </a:t>
                </a:r>
                <a:r>
                  <a:rPr lang="en-US" sz="2800" dirty="0" smtClean="0">
                    <a:solidFill>
                      <a:srgbClr val="FF0000"/>
                    </a:solidFill>
                    <a:latin typeface="Comic Sans MS" panose="030F0702030302020204" pitchFamily="66" charset="0"/>
                  </a:rPr>
                  <a:t>|</a:t>
                </a:r>
                <a:r>
                  <a:rPr lang="el-GR" altLang="en-US" sz="2800" dirty="0" smtClean="0">
                    <a:solidFill>
                      <a:srgbClr val="FF0000"/>
                    </a:solidFill>
                    <a:latin typeface="Comic Sans MS" panose="030F0702030302020204" pitchFamily="66" charset="0"/>
                  </a:rPr>
                  <a:t>Λ</a:t>
                </a:r>
                <a:r>
                  <a:rPr lang="en-US" altLang="en-US" sz="2800" dirty="0" smtClean="0">
                    <a:solidFill>
                      <a:srgbClr val="FF0000"/>
                    </a:solidFill>
                    <a:latin typeface="Comic Sans MS" panose="030F0702030302020204" pitchFamily="66" charset="0"/>
                  </a:rPr>
                  <a:t>'| ≥ |</a:t>
                </a:r>
                <a:r>
                  <a:rPr lang="el-GR" altLang="en-US" sz="2800" dirty="0" smtClean="0">
                    <a:solidFill>
                      <a:srgbClr val="FF0000"/>
                    </a:solidFill>
                    <a:latin typeface="Comic Sans MS" panose="030F0702030302020204" pitchFamily="66" charset="0"/>
                  </a:rPr>
                  <a:t>Λ</a:t>
                </a:r>
                <a:r>
                  <a:rPr lang="en-US" altLang="en-US" sz="2800" dirty="0" smtClean="0">
                    <a:solidFill>
                      <a:srgbClr val="FF0000"/>
                    </a:solidFill>
                    <a:latin typeface="Comic Sans MS" panose="030F0702030302020204" pitchFamily="66" charset="0"/>
                  </a:rPr>
                  <a:t>|/2 </a:t>
                </a:r>
              </a:p>
              <a:p>
                <a:pPr marL="904875" lvl="1" indent="-457200">
                  <a:lnSpc>
                    <a:spcPct val="100000"/>
                  </a:lnSpc>
                </a:pPr>
                <a:endParaRPr lang="en-US" sz="2800" dirty="0" smtClean="0">
                  <a:solidFill>
                    <a:srgbClr val="351AFA"/>
                  </a:solidFill>
                  <a:latin typeface="Comic Sans MS" panose="030F0702030302020204" pitchFamily="66" charset="0"/>
                </a:endParaRPr>
              </a:p>
              <a:p>
                <a:pPr marL="447675" lvl="1" indent="9525">
                  <a:lnSpc>
                    <a:spcPct val="100000"/>
                  </a:lnSpc>
                  <a:buNone/>
                </a:pPr>
                <a:endParaRPr lang="en-US" dirty="0"/>
              </a:p>
            </p:txBody>
          </p:sp>
        </mc:Choice>
        <mc:Fallback xmlns="">
          <p:sp>
            <p:nvSpPr>
              <p:cNvPr id="3" name="מציין מיקום תוכן 2">
                <a:extLst>
                  <a:ext uri="{FF2B5EF4-FFF2-40B4-BE49-F238E27FC236}">
                    <a16:creationId xmlns:a16="http://schemas.microsoft.com/office/drawing/2014/main" xmlns="" id="{87E6C900-70CF-4C5D-A6C1-DF9F44D71FF3}"/>
                  </a:ext>
                </a:extLst>
              </p:cNvPr>
              <p:cNvSpPr>
                <a:spLocks noGrp="1" noRot="1" noChangeAspect="1" noMove="1" noResize="1" noEditPoints="1" noAdjustHandles="1" noChangeArrowheads="1" noChangeShapeType="1" noTextEdit="1"/>
              </p:cNvSpPr>
              <p:nvPr>
                <p:ph idx="1"/>
              </p:nvPr>
            </p:nvSpPr>
            <p:spPr>
              <a:xfrm>
                <a:off x="838200" y="1497007"/>
                <a:ext cx="11063288" cy="4351338"/>
              </a:xfrm>
              <a:blipFill rotWithShape="0">
                <a:blip r:embed="rId2"/>
                <a:stretch>
                  <a:fillRect t="-1823" r="-1268" b="-14867"/>
                </a:stretch>
              </a:blipFill>
            </p:spPr>
            <p:txBody>
              <a:bodyPr/>
              <a:lstStyle/>
              <a:p>
                <a:r>
                  <a:rPr lang="en-US">
                    <a:noFill/>
                  </a:rPr>
                  <a:t> </a:t>
                </a:r>
              </a:p>
            </p:txBody>
          </p:sp>
        </mc:Fallback>
      </mc:AlternateContent>
    </p:spTree>
    <p:extLst>
      <p:ext uri="{BB962C8B-B14F-4D97-AF65-F5344CB8AC3E}">
        <p14:creationId xmlns:p14="http://schemas.microsoft.com/office/powerpoint/2010/main" val="402064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FF0000"/>
                </a:solidFill>
                <a:latin typeface="Comic Sans MS" panose="030F0702030302020204" pitchFamily="66" charset="0"/>
              </a:rPr>
              <a:t>Open Problems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597020"/>
                <a:ext cx="10515600" cy="4351338"/>
              </a:xfrm>
            </p:spPr>
            <p:txBody>
              <a:bodyPr/>
              <a:lstStyle/>
              <a:p>
                <a:pPr marL="0" indent="0">
                  <a:buNone/>
                </a:pPr>
                <a:endParaRPr lang="en-US" altLang="en-US" dirty="0" smtClean="0">
                  <a:solidFill>
                    <a:srgbClr val="351AFA"/>
                  </a:solidFill>
                  <a:latin typeface="Comic Sans MS" panose="030F0702030302020204" pitchFamily="66" charset="0"/>
                </a:endParaRPr>
              </a:p>
              <a:p>
                <a:pPr marL="0" indent="0">
                  <a:buNone/>
                </a:pPr>
                <a:endParaRPr lang="en-US" altLang="en-US" dirty="0" smtClean="0">
                  <a:solidFill>
                    <a:srgbClr val="351AFA"/>
                  </a:solidFill>
                  <a:latin typeface="Comic Sans MS" panose="030F0702030302020204" pitchFamily="66" charset="0"/>
                </a:endParaRPr>
              </a:p>
              <a:p>
                <a:pPr marL="0" indent="0">
                  <a:buNone/>
                </a:pPr>
                <a:r>
                  <a:rPr lang="en-US" altLang="en-US" dirty="0" smtClean="0">
                    <a:solidFill>
                      <a:srgbClr val="351AFA"/>
                    </a:solidFill>
                    <a:latin typeface="Comic Sans MS" panose="030F0702030302020204" pitchFamily="66" charset="0"/>
                  </a:rPr>
                  <a:t>The main open problem is getting tight </a:t>
                </a:r>
                <a:r>
                  <a:rPr lang="en-US" altLang="en-US" dirty="0" smtClean="0">
                    <a:solidFill>
                      <a:srgbClr val="781E78"/>
                    </a:solidFill>
                    <a:latin typeface="Comic Sans MS" panose="030F0702030302020204" pitchFamily="66" charset="0"/>
                  </a:rPr>
                  <a:t>upper bounds </a:t>
                </a:r>
                <a:r>
                  <a:rPr lang="en-US" altLang="en-US" dirty="0" smtClean="0">
                    <a:solidFill>
                      <a:srgbClr val="351AFA"/>
                    </a:solidFill>
                    <a:latin typeface="Comic Sans MS" panose="030F0702030302020204" pitchFamily="66" charset="0"/>
                  </a:rPr>
                  <a:t>on the complexity of testing for forbidden </a:t>
                </a:r>
                <a:r>
                  <a:rPr lang="el-GR" altLang="en-US" dirty="0" smtClean="0">
                    <a:solidFill>
                      <a:srgbClr val="FF0000"/>
                    </a:solidFill>
                    <a:latin typeface="Comic Sans MS" panose="030F0702030302020204" pitchFamily="66" charset="0"/>
                  </a:rPr>
                  <a:t>π</a:t>
                </a:r>
                <a:r>
                  <a:rPr lang="en-US" altLang="en-US" dirty="0" smtClean="0">
                    <a:solidFill>
                      <a:srgbClr val="351AFA"/>
                    </a:solidFill>
                    <a:latin typeface="Comic Sans MS" panose="030F0702030302020204" pitchFamily="66" charset="0"/>
                  </a:rPr>
                  <a:t>'s.</a:t>
                </a:r>
              </a:p>
              <a:p>
                <a:pPr marL="0" indent="0">
                  <a:buNone/>
                </a:pPr>
                <a:endParaRPr lang="en-US" altLang="en-US" dirty="0" smtClean="0">
                  <a:solidFill>
                    <a:srgbClr val="351AFA"/>
                  </a:solidFill>
                  <a:latin typeface="Comic Sans MS" panose="030F0702030302020204" pitchFamily="66" charset="0"/>
                </a:endParaRPr>
              </a:p>
              <a:p>
                <a:pPr marL="0" indent="0">
                  <a:buNone/>
                </a:pPr>
                <a:r>
                  <a:rPr lang="en-US" altLang="en-US" dirty="0" smtClean="0">
                    <a:solidFill>
                      <a:srgbClr val="351AFA"/>
                    </a:solidFill>
                    <a:latin typeface="Comic Sans MS" panose="030F0702030302020204" pitchFamily="66" charset="0"/>
                  </a:rPr>
                  <a:t>Can one show </a:t>
                </a:r>
                <a:r>
                  <a:rPr lang="en-US" altLang="en-US" dirty="0" smtClean="0">
                    <a:solidFill>
                      <a:srgbClr val="FF0000"/>
                    </a:solidFill>
                    <a:latin typeface="Comic Sans MS" panose="030F0702030302020204" pitchFamily="66" charset="0"/>
                  </a:rPr>
                  <a:t>O</a:t>
                </a:r>
                <a14:m>
                  <m:oMath xmlns:m="http://schemas.openxmlformats.org/officeDocument/2006/math">
                    <m:r>
                      <m:rPr>
                        <m:nor/>
                      </m:rPr>
                      <a:rPr lang="en-US" altLang="en-US">
                        <a:solidFill>
                          <a:srgbClr val="FF0000"/>
                        </a:solidFill>
                        <a:latin typeface="Comic Sans MS" panose="030F0702030302020204" pitchFamily="66" charset="0"/>
                      </a:rPr>
                      <m:t>(</m:t>
                    </m:r>
                  </m:oMath>
                </a14:m>
                <a:r>
                  <a:rPr lang="en-US" altLang="en-US" dirty="0">
                    <a:solidFill>
                      <a:srgbClr val="FF0000"/>
                    </a:solidFill>
                    <a:latin typeface="Comic Sans MS" panose="030F0702030302020204" pitchFamily="66" charset="0"/>
                  </a:rPr>
                  <a:t>n^(</a:t>
                </a:r>
                <a:r>
                  <a:rPr lang="en-US" altLang="en-US" dirty="0" smtClean="0">
                    <a:solidFill>
                      <a:srgbClr val="FF0000"/>
                    </a:solidFill>
                    <a:latin typeface="Comic Sans MS" panose="030F0702030302020204" pitchFamily="66" charset="0"/>
                  </a:rPr>
                  <a:t>1-1/m(</a:t>
                </a:r>
                <a:r>
                  <a:rPr lang="el-GR" altLang="en-US" dirty="0">
                    <a:solidFill>
                      <a:srgbClr val="FF0000"/>
                    </a:solidFill>
                    <a:latin typeface="Comic Sans MS" panose="030F0702030302020204" pitchFamily="66" charset="0"/>
                  </a:rPr>
                  <a:t>π</a:t>
                </a:r>
                <a:r>
                  <a:rPr lang="en-US" altLang="en-US" dirty="0" smtClean="0">
                    <a:solidFill>
                      <a:srgbClr val="FF0000"/>
                    </a:solidFill>
                    <a:latin typeface="Comic Sans MS" panose="030F0702030302020204" pitchFamily="66" charset="0"/>
                  </a:rPr>
                  <a:t>))) </a:t>
                </a:r>
                <a:r>
                  <a:rPr lang="en-US" altLang="en-US" dirty="0" smtClean="0">
                    <a:solidFill>
                      <a:srgbClr val="351AFA"/>
                    </a:solidFill>
                    <a:latin typeface="Comic Sans MS" panose="030F0702030302020204" pitchFamily="66" charset="0"/>
                  </a:rPr>
                  <a:t>? </a:t>
                </a:r>
              </a:p>
              <a:p>
                <a:pPr marL="0" indent="0">
                  <a:buNone/>
                </a:pPr>
                <a:endParaRPr lang="en-US" dirty="0">
                  <a:solidFill>
                    <a:srgbClr val="351AFA"/>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597020"/>
                <a:ext cx="10515600" cy="4351338"/>
              </a:xfrm>
              <a:blipFill rotWithShape="0">
                <a:blip r:embed="rId2"/>
                <a:stretch>
                  <a:fillRect l="-1217"/>
                </a:stretch>
              </a:blipFill>
            </p:spPr>
            <p:txBody>
              <a:bodyPr/>
              <a:lstStyle/>
              <a:p>
                <a:r>
                  <a:rPr lang="en-US">
                    <a:noFill/>
                  </a:rPr>
                  <a:t> </a:t>
                </a:r>
              </a:p>
            </p:txBody>
          </p:sp>
        </mc:Fallback>
      </mc:AlternateContent>
    </p:spTree>
    <p:extLst>
      <p:ext uri="{BB962C8B-B14F-4D97-AF65-F5344CB8AC3E}">
        <p14:creationId xmlns:p14="http://schemas.microsoft.com/office/powerpoint/2010/main" val="4261689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 xmlns:a16="http://schemas.microsoft.com/office/drawing/2014/main" id="{3C0D5C55-A294-409E-BCAD-F0A5F7ED29F6}"/>
              </a:ext>
            </a:extLst>
          </p:cNvPr>
          <p:cNvSpPr>
            <a:spLocks noGrp="1"/>
          </p:cNvSpPr>
          <p:nvPr>
            <p:ph type="title"/>
          </p:nvPr>
        </p:nvSpPr>
        <p:spPr/>
        <p:txBody>
          <a:bodyPr/>
          <a:lstStyle/>
          <a:p>
            <a:pPr algn="ctr"/>
            <a:r>
              <a:rPr lang="en-US" dirty="0" smtClean="0">
                <a:solidFill>
                  <a:srgbClr val="FF0000"/>
                </a:solidFill>
                <a:latin typeface="Comic Sans MS" panose="030F0702030302020204" pitchFamily="66" charset="0"/>
              </a:rPr>
              <a:t>Appendix : </a:t>
            </a:r>
            <a:r>
              <a:rPr lang="en-US" sz="4000" dirty="0">
                <a:solidFill>
                  <a:srgbClr val="FF0000"/>
                </a:solidFill>
                <a:latin typeface="Comic Sans MS" panose="030F0702030302020204" pitchFamily="66" charset="0"/>
              </a:rPr>
              <a:t>T</a:t>
            </a:r>
            <a:r>
              <a:rPr lang="en-US" sz="4000" dirty="0" smtClean="0">
                <a:solidFill>
                  <a:srgbClr val="FF0000"/>
                </a:solidFill>
                <a:latin typeface="Comic Sans MS" panose="030F0702030302020204" pitchFamily="66" charset="0"/>
              </a:rPr>
              <a:t>esting for forbidden </a:t>
            </a:r>
            <a:r>
              <a:rPr lang="el-GR" altLang="en-US" sz="4000" dirty="0" smtClean="0">
                <a:solidFill>
                  <a:srgbClr val="FF0000"/>
                </a:solidFill>
                <a:latin typeface="Comic Sans MS" panose="030F0702030302020204" pitchFamily="66" charset="0"/>
              </a:rPr>
              <a:t>π</a:t>
            </a:r>
            <a:r>
              <a:rPr lang="en-US" altLang="en-US" sz="4000" dirty="0">
                <a:solidFill>
                  <a:srgbClr val="FF0000"/>
                </a:solidFill>
                <a:latin typeface="Comic Sans MS" panose="030F0702030302020204" pitchFamily="66" charset="0"/>
              </a:rPr>
              <a:t>=</a:t>
            </a:r>
            <a:r>
              <a:rPr lang="en-US" sz="4000" dirty="0" smtClean="0">
                <a:solidFill>
                  <a:srgbClr val="FF0000"/>
                </a:solidFill>
                <a:latin typeface="Comic Sans MS" panose="030F0702030302020204" pitchFamily="66" charset="0"/>
              </a:rPr>
              <a:t>(1,2)</a:t>
            </a:r>
            <a:endParaRPr lang="en-US" sz="4000" dirty="0"/>
          </a:p>
        </p:txBody>
      </p:sp>
      <mc:AlternateContent xmlns:mc="http://schemas.openxmlformats.org/markup-compatibility/2006" xmlns:a14="http://schemas.microsoft.com/office/drawing/2010/main">
        <mc:Choice Requires="a14">
          <p:sp>
            <p:nvSpPr>
              <p:cNvPr id="19" name="תיבת טקסט 18">
                <a:extLst>
                  <a:ext uri="{FF2B5EF4-FFF2-40B4-BE49-F238E27FC236}">
                    <a16:creationId xmlns="" xmlns:a16="http://schemas.microsoft.com/office/drawing/2014/main" id="{ECF91D0B-DA07-49B1-BA69-A1B09CDDCCB2}"/>
                  </a:ext>
                </a:extLst>
              </p:cNvPr>
              <p:cNvSpPr txBox="1"/>
              <p:nvPr/>
            </p:nvSpPr>
            <p:spPr>
              <a:xfrm>
                <a:off x="760225" y="1681614"/>
                <a:ext cx="10799618" cy="968022"/>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smtClean="0">
                    <a:solidFill>
                      <a:srgbClr val="351AFA"/>
                    </a:solidFill>
                    <a:latin typeface="Comic Sans MS" panose="030F0702030302020204" pitchFamily="66" charset="0"/>
                  </a:rPr>
                  <a:t>Chose </a:t>
                </a:r>
                <a:r>
                  <a:rPr lang="en-US" altLang="en-US" sz="2800" dirty="0" smtClean="0">
                    <a:solidFill>
                      <a:srgbClr val="FF0000"/>
                    </a:solidFill>
                    <a:latin typeface="Comic Sans MS" panose="030F0702030302020204" pitchFamily="66" charset="0"/>
                  </a:rPr>
                  <a:t>i</a:t>
                </a:r>
                <a14:m>
                  <m:oMath xmlns:m="http://schemas.openxmlformats.org/officeDocument/2006/math">
                    <m:r>
                      <a:rPr lang="en-US" altLang="en-US" sz="2800" b="0" i="0" smtClean="0">
                        <a:solidFill>
                          <a:srgbClr val="FF0000"/>
                        </a:solidFill>
                        <a:latin typeface="Cambria Math" panose="02040503050406030204" pitchFamily="18" charset="0"/>
                        <a:ea typeface="Cambria Math" panose="02040503050406030204" pitchFamily="18" charset="0"/>
                      </a:rPr>
                      <m:t> </m:t>
                    </m:r>
                    <m:r>
                      <a:rPr lang="en-US" altLang="en-US" sz="2800" i="1" smtClean="0">
                        <a:solidFill>
                          <a:srgbClr val="FF0000"/>
                        </a:solidFill>
                        <a:latin typeface="Cambria Math" panose="02040503050406030204" pitchFamily="18" charset="0"/>
                        <a:ea typeface="Cambria Math" panose="02040503050406030204" pitchFamily="18" charset="0"/>
                      </a:rPr>
                      <m:t>∈</m:t>
                    </m:r>
                  </m:oMath>
                </a14:m>
                <a:r>
                  <a:rPr lang="en-US" altLang="en-US" sz="2800" dirty="0" smtClean="0">
                    <a:solidFill>
                      <a:srgbClr val="FF0000"/>
                    </a:solidFill>
                    <a:latin typeface="Comic Sans MS" panose="030F0702030302020204" pitchFamily="66" charset="0"/>
                  </a:rPr>
                  <a:t> [0,logn] </a:t>
                </a:r>
                <a:r>
                  <a:rPr lang="en-US" altLang="en-US" sz="2800" dirty="0" smtClean="0">
                    <a:solidFill>
                      <a:srgbClr val="351AFA"/>
                    </a:solidFill>
                    <a:latin typeface="Comic Sans MS" panose="030F0702030302020204" pitchFamily="66" charset="0"/>
                  </a:rPr>
                  <a:t>uniformly at random.</a:t>
                </a:r>
                <a:endParaRPr lang="en-US" altLang="en-US" sz="2800" dirty="0">
                  <a:solidFill>
                    <a:srgbClr val="351AFA"/>
                  </a:solidFill>
                  <a:latin typeface="Comic Sans MS" panose="030F0702030302020204" pitchFamily="66" charset="0"/>
                </a:endParaRPr>
              </a:p>
              <a:p>
                <a:pPr marL="457200" indent="-457200">
                  <a:buFont typeface="Arial" panose="020B0604020202020204" pitchFamily="34" charset="0"/>
                  <a:buChar char="•"/>
                </a:pPr>
                <a:r>
                  <a:rPr lang="en-US" altLang="en-US" sz="2800" dirty="0" smtClean="0">
                    <a:solidFill>
                      <a:srgbClr val="351AFA"/>
                    </a:solidFill>
                    <a:latin typeface="Comic Sans MS" panose="030F0702030302020204" pitchFamily="66" charset="0"/>
                  </a:rPr>
                  <a:t>Split the sequence </a:t>
                </a:r>
                <a:r>
                  <a:rPr lang="en-US" altLang="en-US" sz="2800" dirty="0" smtClean="0">
                    <a:solidFill>
                      <a:srgbClr val="FF0000"/>
                    </a:solidFill>
                    <a:latin typeface="Comic Sans MS" panose="030F0702030302020204" pitchFamily="66" charset="0"/>
                  </a:rPr>
                  <a:t>f</a:t>
                </a:r>
                <a:r>
                  <a:rPr lang="en-US" altLang="en-US" sz="2800" dirty="0" smtClean="0">
                    <a:solidFill>
                      <a:srgbClr val="351AFA"/>
                    </a:solidFill>
                    <a:latin typeface="Comic Sans MS" panose="030F0702030302020204" pitchFamily="66" charset="0"/>
                  </a:rPr>
                  <a:t> to buckets of size </a:t>
                </a:r>
                <a14:m>
                  <m:oMath xmlns:m="http://schemas.openxmlformats.org/officeDocument/2006/math">
                    <m:sSup>
                      <m:sSupPr>
                        <m:ctrlPr>
                          <a:rPr lang="en-US" sz="2800" i="1" smtClean="0">
                            <a:solidFill>
                              <a:srgbClr val="FF0000"/>
                            </a:solidFill>
                            <a:latin typeface="Cambria Math" panose="02040503050406030204" pitchFamily="18" charset="0"/>
                          </a:rPr>
                        </m:ctrlPr>
                      </m:sSupPr>
                      <m:e>
                        <m:r>
                          <a:rPr lang="en-US" sz="2800" i="1">
                            <a:solidFill>
                              <a:srgbClr val="FF0000"/>
                            </a:solidFill>
                            <a:latin typeface="Cambria Math" panose="02040503050406030204" pitchFamily="18" charset="0"/>
                          </a:rPr>
                          <m:t>2</m:t>
                        </m:r>
                      </m:e>
                      <m:sup>
                        <m:r>
                          <a:rPr lang="en-US" sz="2800" i="1">
                            <a:solidFill>
                              <a:srgbClr val="FF0000"/>
                            </a:solidFill>
                            <a:latin typeface="Cambria Math" panose="02040503050406030204" pitchFamily="18" charset="0"/>
                          </a:rPr>
                          <m:t>𝑖</m:t>
                        </m:r>
                      </m:sup>
                    </m:sSup>
                    <m:r>
                      <a:rPr lang="en-US" sz="2800" b="0" i="1" smtClean="0">
                        <a:solidFill>
                          <a:srgbClr val="351AFA"/>
                        </a:solidFill>
                        <a:latin typeface="Cambria Math" panose="02040503050406030204" pitchFamily="18" charset="0"/>
                      </a:rPr>
                      <m:t>.</m:t>
                    </m:r>
                  </m:oMath>
                </a14:m>
                <a:r>
                  <a:rPr lang="en-US" altLang="en-US" sz="2800" dirty="0" smtClean="0">
                    <a:solidFill>
                      <a:srgbClr val="351AFA"/>
                    </a:solidFill>
                    <a:latin typeface="Comic Sans MS" panose="030F0702030302020204" pitchFamily="66" charset="0"/>
                  </a:rPr>
                  <a:t> </a:t>
                </a:r>
                <a:endParaRPr lang="en-US" altLang="en-US" sz="2800" dirty="0">
                  <a:solidFill>
                    <a:srgbClr val="351AFA"/>
                  </a:solidFill>
                  <a:latin typeface="Comic Sans MS" panose="030F0702030302020204" pitchFamily="66" charset="0"/>
                </a:endParaRPr>
              </a:p>
            </p:txBody>
          </p:sp>
        </mc:Choice>
        <mc:Fallback xmlns="">
          <p:sp>
            <p:nvSpPr>
              <p:cNvPr id="19" name="תיבת טקסט 18">
                <a:extLst>
                  <a:ext uri="{FF2B5EF4-FFF2-40B4-BE49-F238E27FC236}">
                    <a16:creationId xmlns:a16="http://schemas.microsoft.com/office/drawing/2014/main" xmlns="" id="{ECF91D0B-DA07-49B1-BA69-A1B09CDDCCB2}"/>
                  </a:ext>
                </a:extLst>
              </p:cNvPr>
              <p:cNvSpPr txBox="1">
                <a:spLocks noRot="1" noChangeAspect="1" noMove="1" noResize="1" noEditPoints="1" noAdjustHandles="1" noChangeArrowheads="1" noChangeShapeType="1" noTextEdit="1"/>
              </p:cNvSpPr>
              <p:nvPr/>
            </p:nvSpPr>
            <p:spPr>
              <a:xfrm>
                <a:off x="760225" y="1681614"/>
                <a:ext cx="10799618" cy="968022"/>
              </a:xfrm>
              <a:prstGeom prst="rect">
                <a:avLst/>
              </a:prstGeom>
              <a:blipFill rotWithShape="0">
                <a:blip r:embed="rId3"/>
                <a:stretch>
                  <a:fillRect l="-1016" t="-6918" b="-16981"/>
                </a:stretch>
              </a:blipFill>
            </p:spPr>
            <p:txBody>
              <a:bodyPr/>
              <a:lstStyle/>
              <a:p>
                <a:r>
                  <a:rPr lang="en-US">
                    <a:noFill/>
                  </a:rPr>
                  <a:t> </a:t>
                </a:r>
              </a:p>
            </p:txBody>
          </p:sp>
        </mc:Fallback>
      </mc:AlternateContent>
      <p:grpSp>
        <p:nvGrpSpPr>
          <p:cNvPr id="5" name="Group 4"/>
          <p:cNvGrpSpPr/>
          <p:nvPr/>
        </p:nvGrpSpPr>
        <p:grpSpPr>
          <a:xfrm>
            <a:off x="3486497" y="2856420"/>
            <a:ext cx="5170767" cy="533589"/>
            <a:chOff x="2252096" y="2594043"/>
            <a:chExt cx="9521237" cy="973037"/>
          </a:xfrm>
        </p:grpSpPr>
        <p:grpSp>
          <p:nvGrpSpPr>
            <p:cNvPr id="18" name="קבוצה 16">
              <a:extLst>
                <a:ext uri="{FF2B5EF4-FFF2-40B4-BE49-F238E27FC236}">
                  <a16:creationId xmlns="" xmlns:a16="http://schemas.microsoft.com/office/drawing/2014/main" id="{FE05A6E4-1E94-479F-B031-B0D02AF0302F}"/>
                </a:ext>
              </a:extLst>
            </p:cNvPr>
            <p:cNvGrpSpPr/>
            <p:nvPr/>
          </p:nvGrpSpPr>
          <p:grpSpPr>
            <a:xfrm>
              <a:off x="9401175" y="2594043"/>
              <a:ext cx="2372158" cy="963577"/>
              <a:chOff x="3449782" y="2272145"/>
              <a:chExt cx="4862945" cy="1861575"/>
            </a:xfrm>
          </p:grpSpPr>
          <p:sp>
            <p:nvSpPr>
              <p:cNvPr id="20" name="מלבן 3">
                <a:extLst>
                  <a:ext uri="{FF2B5EF4-FFF2-40B4-BE49-F238E27FC236}">
                    <a16:creationId xmlns="" xmlns:a16="http://schemas.microsoft.com/office/drawing/2014/main" id="{647B7FEE-5259-4B09-ADAC-D46741F33E2A}"/>
                  </a:ext>
                </a:extLst>
              </p:cNvPr>
              <p:cNvSpPr/>
              <p:nvPr/>
            </p:nvSpPr>
            <p:spPr>
              <a:xfrm>
                <a:off x="3449782" y="2322486"/>
                <a:ext cx="4862945" cy="14322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מחבר ישר 5">
                <a:extLst>
                  <a:ext uri="{FF2B5EF4-FFF2-40B4-BE49-F238E27FC236}">
                    <a16:creationId xmlns="" xmlns:a16="http://schemas.microsoft.com/office/drawing/2014/main" id="{DFDB2BB6-4DA9-4E47-8BF5-2A1CA23D7DE8}"/>
                  </a:ext>
                </a:extLst>
              </p:cNvPr>
              <p:cNvCxnSpPr/>
              <p:nvPr/>
            </p:nvCxnSpPr>
            <p:spPr>
              <a:xfrm flipV="1">
                <a:off x="5874327" y="2272145"/>
                <a:ext cx="0" cy="1468582"/>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תיבת טקסט 6">
                    <a:extLst>
                      <a:ext uri="{FF2B5EF4-FFF2-40B4-BE49-F238E27FC236}">
                        <a16:creationId xmlns="" xmlns:a16="http://schemas.microsoft.com/office/drawing/2014/main" id="{91E2DF32-F7CE-44E0-BF48-7B7AF080AF24}"/>
                      </a:ext>
                    </a:extLst>
                  </p:cNvPr>
                  <p:cNvSpPr txBox="1"/>
                  <p:nvPr/>
                </p:nvSpPr>
                <p:spPr>
                  <a:xfrm>
                    <a:off x="6594764"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7" name="תיבת טקסט 6">
                    <a:extLst>
                      <a:ext uri="{FF2B5EF4-FFF2-40B4-BE49-F238E27FC236}">
                        <a16:creationId xmlns:a16="http://schemas.microsoft.com/office/drawing/2014/main" id="{91E2DF32-F7CE-44E0-BF48-7B7AF080AF24}"/>
                      </a:ext>
                    </a:extLst>
                  </p:cNvPr>
                  <p:cNvSpPr txBox="1">
                    <a:spLocks noRot="1" noChangeAspect="1" noMove="1" noResize="1" noEditPoints="1" noAdjustHandles="1" noChangeArrowheads="1" noChangeShapeType="1" noTextEdit="1"/>
                  </p:cNvSpPr>
                  <p:nvPr/>
                </p:nvSpPr>
                <p:spPr>
                  <a:xfrm>
                    <a:off x="6594764" y="3740727"/>
                    <a:ext cx="1468580" cy="3929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תיבת טקסט 7">
                    <a:extLst>
                      <a:ext uri="{FF2B5EF4-FFF2-40B4-BE49-F238E27FC236}">
                        <a16:creationId xmlns="" xmlns:a16="http://schemas.microsoft.com/office/drawing/2014/main" id="{CCE9DA2E-D107-4D0D-B4B0-CF60F2FAF941}"/>
                      </a:ext>
                    </a:extLst>
                  </p:cNvPr>
                  <p:cNvSpPr txBox="1"/>
                  <p:nvPr/>
                </p:nvSpPr>
                <p:spPr>
                  <a:xfrm>
                    <a:off x="4028640"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23" name="תיבת טקסט 7">
                    <a:extLst>
                      <a:ext uri="{FF2B5EF4-FFF2-40B4-BE49-F238E27FC236}">
                        <a16:creationId xmlns:a16="http://schemas.microsoft.com/office/drawing/2014/main" xmlns:a14="http://schemas.microsoft.com/office/drawing/2010/main" xmlns="" id="{CCE9DA2E-D107-4D0D-B4B0-CF60F2FAF941}"/>
                      </a:ext>
                    </a:extLst>
                  </p:cNvPr>
                  <p:cNvSpPr txBox="1">
                    <a:spLocks noRot="1" noChangeAspect="1" noMove="1" noResize="1" noEditPoints="1" noAdjustHandles="1" noChangeArrowheads="1" noChangeShapeType="1" noTextEdit="1"/>
                  </p:cNvSpPr>
                  <p:nvPr/>
                </p:nvSpPr>
                <p:spPr>
                  <a:xfrm>
                    <a:off x="4028640" y="3740727"/>
                    <a:ext cx="1468580" cy="392993"/>
                  </a:xfrm>
                  <a:prstGeom prst="rect">
                    <a:avLst/>
                  </a:prstGeom>
                  <a:blipFill rotWithShape="0">
                    <a:blip r:embed="rId5"/>
                    <a:stretch>
                      <a:fillRect b="-222222"/>
                    </a:stretch>
                  </a:blipFill>
                </p:spPr>
                <p:txBody>
                  <a:bodyPr/>
                  <a:lstStyle/>
                  <a:p>
                    <a:r>
                      <a:rPr lang="en-US">
                        <a:noFill/>
                      </a:rPr>
                      <a:t> </a:t>
                    </a:r>
                  </a:p>
                </p:txBody>
              </p:sp>
            </mc:Fallback>
          </mc:AlternateContent>
        </p:grpSp>
        <p:grpSp>
          <p:nvGrpSpPr>
            <p:cNvPr id="49" name="קבוצה 16">
              <a:extLst>
                <a:ext uri="{FF2B5EF4-FFF2-40B4-BE49-F238E27FC236}">
                  <a16:creationId xmlns="" xmlns:a16="http://schemas.microsoft.com/office/drawing/2014/main" id="{FE05A6E4-1E94-479F-B031-B0D02AF0302F}"/>
                </a:ext>
              </a:extLst>
            </p:cNvPr>
            <p:cNvGrpSpPr/>
            <p:nvPr/>
          </p:nvGrpSpPr>
          <p:grpSpPr>
            <a:xfrm>
              <a:off x="7017399" y="2601314"/>
              <a:ext cx="2372158" cy="963577"/>
              <a:chOff x="3449782" y="2272145"/>
              <a:chExt cx="4862945" cy="1861575"/>
            </a:xfrm>
          </p:grpSpPr>
          <p:sp>
            <p:nvSpPr>
              <p:cNvPr id="50" name="מלבן 3">
                <a:extLst>
                  <a:ext uri="{FF2B5EF4-FFF2-40B4-BE49-F238E27FC236}">
                    <a16:creationId xmlns="" xmlns:a16="http://schemas.microsoft.com/office/drawing/2014/main" id="{647B7FEE-5259-4B09-ADAC-D46741F33E2A}"/>
                  </a:ext>
                </a:extLst>
              </p:cNvPr>
              <p:cNvSpPr/>
              <p:nvPr/>
            </p:nvSpPr>
            <p:spPr>
              <a:xfrm>
                <a:off x="3449782" y="2272145"/>
                <a:ext cx="4862945" cy="1468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מחבר ישר 5">
                <a:extLst>
                  <a:ext uri="{FF2B5EF4-FFF2-40B4-BE49-F238E27FC236}">
                    <a16:creationId xmlns="" xmlns:a16="http://schemas.microsoft.com/office/drawing/2014/main" id="{DFDB2BB6-4DA9-4E47-8BF5-2A1CA23D7DE8}"/>
                  </a:ext>
                </a:extLst>
              </p:cNvPr>
              <p:cNvCxnSpPr/>
              <p:nvPr/>
            </p:nvCxnSpPr>
            <p:spPr>
              <a:xfrm flipV="1">
                <a:off x="5874327" y="2272145"/>
                <a:ext cx="0" cy="1468582"/>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תיבת טקסט 6">
                    <a:extLst>
                      <a:ext uri="{FF2B5EF4-FFF2-40B4-BE49-F238E27FC236}">
                        <a16:creationId xmlns="" xmlns:a16="http://schemas.microsoft.com/office/drawing/2014/main" id="{91E2DF32-F7CE-44E0-BF48-7B7AF080AF24}"/>
                      </a:ext>
                    </a:extLst>
                  </p:cNvPr>
                  <p:cNvSpPr txBox="1"/>
                  <p:nvPr/>
                </p:nvSpPr>
                <p:spPr>
                  <a:xfrm>
                    <a:off x="6594764"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7" name="תיבת טקסט 6">
                    <a:extLst>
                      <a:ext uri="{FF2B5EF4-FFF2-40B4-BE49-F238E27FC236}">
                        <a16:creationId xmlns:a16="http://schemas.microsoft.com/office/drawing/2014/main" id="{91E2DF32-F7CE-44E0-BF48-7B7AF080AF24}"/>
                      </a:ext>
                    </a:extLst>
                  </p:cNvPr>
                  <p:cNvSpPr txBox="1">
                    <a:spLocks noRot="1" noChangeAspect="1" noMove="1" noResize="1" noEditPoints="1" noAdjustHandles="1" noChangeArrowheads="1" noChangeShapeType="1" noTextEdit="1"/>
                  </p:cNvSpPr>
                  <p:nvPr/>
                </p:nvSpPr>
                <p:spPr>
                  <a:xfrm>
                    <a:off x="6594764" y="3740727"/>
                    <a:ext cx="1468580" cy="3929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תיבת טקסט 7">
                    <a:extLst>
                      <a:ext uri="{FF2B5EF4-FFF2-40B4-BE49-F238E27FC236}">
                        <a16:creationId xmlns="" xmlns:a16="http://schemas.microsoft.com/office/drawing/2014/main" id="{CCE9DA2E-D107-4D0D-B4B0-CF60F2FAF941}"/>
                      </a:ext>
                    </a:extLst>
                  </p:cNvPr>
                  <p:cNvSpPr txBox="1"/>
                  <p:nvPr/>
                </p:nvSpPr>
                <p:spPr>
                  <a:xfrm>
                    <a:off x="4028640"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53" name="תיבת טקסט 7">
                    <a:extLst>
                      <a:ext uri="{FF2B5EF4-FFF2-40B4-BE49-F238E27FC236}">
                        <a16:creationId xmlns:a16="http://schemas.microsoft.com/office/drawing/2014/main" xmlns:a14="http://schemas.microsoft.com/office/drawing/2010/main" xmlns="" id="{CCE9DA2E-D107-4D0D-B4B0-CF60F2FAF941}"/>
                      </a:ext>
                    </a:extLst>
                  </p:cNvPr>
                  <p:cNvSpPr txBox="1">
                    <a:spLocks noRot="1" noChangeAspect="1" noMove="1" noResize="1" noEditPoints="1" noAdjustHandles="1" noChangeArrowheads="1" noChangeShapeType="1" noTextEdit="1"/>
                  </p:cNvSpPr>
                  <p:nvPr/>
                </p:nvSpPr>
                <p:spPr>
                  <a:xfrm>
                    <a:off x="4028640" y="3740727"/>
                    <a:ext cx="1468580" cy="392993"/>
                  </a:xfrm>
                  <a:prstGeom prst="rect">
                    <a:avLst/>
                  </a:prstGeom>
                  <a:blipFill rotWithShape="0">
                    <a:blip r:embed="rId6"/>
                    <a:stretch>
                      <a:fillRect b="-222222"/>
                    </a:stretch>
                  </a:blipFill>
                </p:spPr>
                <p:txBody>
                  <a:bodyPr/>
                  <a:lstStyle/>
                  <a:p>
                    <a:r>
                      <a:rPr lang="en-US">
                        <a:noFill/>
                      </a:rPr>
                      <a:t> </a:t>
                    </a:r>
                  </a:p>
                </p:txBody>
              </p:sp>
            </mc:Fallback>
          </mc:AlternateContent>
        </p:grpSp>
        <p:grpSp>
          <p:nvGrpSpPr>
            <p:cNvPr id="54" name="קבוצה 16">
              <a:extLst>
                <a:ext uri="{FF2B5EF4-FFF2-40B4-BE49-F238E27FC236}">
                  <a16:creationId xmlns="" xmlns:a16="http://schemas.microsoft.com/office/drawing/2014/main" id="{FE05A6E4-1E94-479F-B031-B0D02AF0302F}"/>
                </a:ext>
              </a:extLst>
            </p:cNvPr>
            <p:cNvGrpSpPr/>
            <p:nvPr/>
          </p:nvGrpSpPr>
          <p:grpSpPr>
            <a:xfrm>
              <a:off x="4625903" y="2603503"/>
              <a:ext cx="2372158" cy="963577"/>
              <a:chOff x="3449782" y="2272145"/>
              <a:chExt cx="4862945" cy="1861575"/>
            </a:xfrm>
          </p:grpSpPr>
          <p:sp>
            <p:nvSpPr>
              <p:cNvPr id="55" name="מלבן 3">
                <a:extLst>
                  <a:ext uri="{FF2B5EF4-FFF2-40B4-BE49-F238E27FC236}">
                    <a16:creationId xmlns="" xmlns:a16="http://schemas.microsoft.com/office/drawing/2014/main" id="{647B7FEE-5259-4B09-ADAC-D46741F33E2A}"/>
                  </a:ext>
                </a:extLst>
              </p:cNvPr>
              <p:cNvSpPr/>
              <p:nvPr/>
            </p:nvSpPr>
            <p:spPr>
              <a:xfrm>
                <a:off x="3449782" y="2272145"/>
                <a:ext cx="4862945" cy="1468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מחבר ישר 5">
                <a:extLst>
                  <a:ext uri="{FF2B5EF4-FFF2-40B4-BE49-F238E27FC236}">
                    <a16:creationId xmlns="" xmlns:a16="http://schemas.microsoft.com/office/drawing/2014/main" id="{DFDB2BB6-4DA9-4E47-8BF5-2A1CA23D7DE8}"/>
                  </a:ext>
                </a:extLst>
              </p:cNvPr>
              <p:cNvCxnSpPr/>
              <p:nvPr/>
            </p:nvCxnSpPr>
            <p:spPr>
              <a:xfrm flipV="1">
                <a:off x="5874327" y="2272145"/>
                <a:ext cx="0" cy="1468582"/>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תיבת טקסט 6">
                    <a:extLst>
                      <a:ext uri="{FF2B5EF4-FFF2-40B4-BE49-F238E27FC236}">
                        <a16:creationId xmlns="" xmlns:a16="http://schemas.microsoft.com/office/drawing/2014/main" id="{91E2DF32-F7CE-44E0-BF48-7B7AF080AF24}"/>
                      </a:ext>
                    </a:extLst>
                  </p:cNvPr>
                  <p:cNvSpPr txBox="1"/>
                  <p:nvPr/>
                </p:nvSpPr>
                <p:spPr>
                  <a:xfrm>
                    <a:off x="6594764"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7" name="תיבת טקסט 6">
                    <a:extLst>
                      <a:ext uri="{FF2B5EF4-FFF2-40B4-BE49-F238E27FC236}">
                        <a16:creationId xmlns:a16="http://schemas.microsoft.com/office/drawing/2014/main" id="{91E2DF32-F7CE-44E0-BF48-7B7AF080AF24}"/>
                      </a:ext>
                    </a:extLst>
                  </p:cNvPr>
                  <p:cNvSpPr txBox="1">
                    <a:spLocks noRot="1" noChangeAspect="1" noMove="1" noResize="1" noEditPoints="1" noAdjustHandles="1" noChangeArrowheads="1" noChangeShapeType="1" noTextEdit="1"/>
                  </p:cNvSpPr>
                  <p:nvPr/>
                </p:nvSpPr>
                <p:spPr>
                  <a:xfrm>
                    <a:off x="6594764" y="3740727"/>
                    <a:ext cx="1468580" cy="3929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תיבת טקסט 7">
                    <a:extLst>
                      <a:ext uri="{FF2B5EF4-FFF2-40B4-BE49-F238E27FC236}">
                        <a16:creationId xmlns="" xmlns:a16="http://schemas.microsoft.com/office/drawing/2014/main" id="{CCE9DA2E-D107-4D0D-B4B0-CF60F2FAF941}"/>
                      </a:ext>
                    </a:extLst>
                  </p:cNvPr>
                  <p:cNvSpPr txBox="1"/>
                  <p:nvPr/>
                </p:nvSpPr>
                <p:spPr>
                  <a:xfrm>
                    <a:off x="4028640"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58" name="תיבת טקסט 7">
                    <a:extLst>
                      <a:ext uri="{FF2B5EF4-FFF2-40B4-BE49-F238E27FC236}">
                        <a16:creationId xmlns:a16="http://schemas.microsoft.com/office/drawing/2014/main" xmlns:a14="http://schemas.microsoft.com/office/drawing/2010/main" xmlns="" id="{CCE9DA2E-D107-4D0D-B4B0-CF60F2FAF941}"/>
                      </a:ext>
                    </a:extLst>
                  </p:cNvPr>
                  <p:cNvSpPr txBox="1">
                    <a:spLocks noRot="1" noChangeAspect="1" noMove="1" noResize="1" noEditPoints="1" noAdjustHandles="1" noChangeArrowheads="1" noChangeShapeType="1" noTextEdit="1"/>
                  </p:cNvSpPr>
                  <p:nvPr/>
                </p:nvSpPr>
                <p:spPr>
                  <a:xfrm>
                    <a:off x="4028640" y="3740727"/>
                    <a:ext cx="1468580" cy="392993"/>
                  </a:xfrm>
                  <a:prstGeom prst="rect">
                    <a:avLst/>
                  </a:prstGeom>
                  <a:blipFill rotWithShape="0">
                    <a:blip r:embed="rId7"/>
                    <a:stretch>
                      <a:fillRect b="-222222"/>
                    </a:stretch>
                  </a:blipFill>
                </p:spPr>
                <p:txBody>
                  <a:bodyPr/>
                  <a:lstStyle/>
                  <a:p>
                    <a:r>
                      <a:rPr lang="en-US">
                        <a:noFill/>
                      </a:rPr>
                      <a:t> </a:t>
                    </a:r>
                  </a:p>
                </p:txBody>
              </p:sp>
            </mc:Fallback>
          </mc:AlternateContent>
        </p:grpSp>
        <p:grpSp>
          <p:nvGrpSpPr>
            <p:cNvPr id="59" name="קבוצה 16">
              <a:extLst>
                <a:ext uri="{FF2B5EF4-FFF2-40B4-BE49-F238E27FC236}">
                  <a16:creationId xmlns="" xmlns:a16="http://schemas.microsoft.com/office/drawing/2014/main" id="{FE05A6E4-1E94-479F-B031-B0D02AF0302F}"/>
                </a:ext>
              </a:extLst>
            </p:cNvPr>
            <p:cNvGrpSpPr/>
            <p:nvPr/>
          </p:nvGrpSpPr>
          <p:grpSpPr>
            <a:xfrm>
              <a:off x="2252096" y="2596580"/>
              <a:ext cx="2372158" cy="963577"/>
              <a:chOff x="3449782" y="2272145"/>
              <a:chExt cx="4862945" cy="1861575"/>
            </a:xfrm>
          </p:grpSpPr>
          <p:sp>
            <p:nvSpPr>
              <p:cNvPr id="60" name="מלבן 3">
                <a:extLst>
                  <a:ext uri="{FF2B5EF4-FFF2-40B4-BE49-F238E27FC236}">
                    <a16:creationId xmlns="" xmlns:a16="http://schemas.microsoft.com/office/drawing/2014/main" id="{647B7FEE-5259-4B09-ADAC-D46741F33E2A}"/>
                  </a:ext>
                </a:extLst>
              </p:cNvPr>
              <p:cNvSpPr/>
              <p:nvPr/>
            </p:nvSpPr>
            <p:spPr>
              <a:xfrm>
                <a:off x="3449782" y="2272145"/>
                <a:ext cx="4862945" cy="1468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מחבר ישר 5">
                <a:extLst>
                  <a:ext uri="{FF2B5EF4-FFF2-40B4-BE49-F238E27FC236}">
                    <a16:creationId xmlns="" xmlns:a16="http://schemas.microsoft.com/office/drawing/2014/main" id="{DFDB2BB6-4DA9-4E47-8BF5-2A1CA23D7DE8}"/>
                  </a:ext>
                </a:extLst>
              </p:cNvPr>
              <p:cNvCxnSpPr/>
              <p:nvPr/>
            </p:nvCxnSpPr>
            <p:spPr>
              <a:xfrm flipV="1">
                <a:off x="5874327" y="2272145"/>
                <a:ext cx="0" cy="1468582"/>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תיבת טקסט 6">
                    <a:extLst>
                      <a:ext uri="{FF2B5EF4-FFF2-40B4-BE49-F238E27FC236}">
                        <a16:creationId xmlns="" xmlns:a16="http://schemas.microsoft.com/office/drawing/2014/main" id="{91E2DF32-F7CE-44E0-BF48-7B7AF080AF24}"/>
                      </a:ext>
                    </a:extLst>
                  </p:cNvPr>
                  <p:cNvSpPr txBox="1"/>
                  <p:nvPr/>
                </p:nvSpPr>
                <p:spPr>
                  <a:xfrm>
                    <a:off x="6594764"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7" name="תיבת טקסט 6">
                    <a:extLst>
                      <a:ext uri="{FF2B5EF4-FFF2-40B4-BE49-F238E27FC236}">
                        <a16:creationId xmlns:a16="http://schemas.microsoft.com/office/drawing/2014/main" id="{91E2DF32-F7CE-44E0-BF48-7B7AF080AF24}"/>
                      </a:ext>
                    </a:extLst>
                  </p:cNvPr>
                  <p:cNvSpPr txBox="1">
                    <a:spLocks noRot="1" noChangeAspect="1" noMove="1" noResize="1" noEditPoints="1" noAdjustHandles="1" noChangeArrowheads="1" noChangeShapeType="1" noTextEdit="1"/>
                  </p:cNvSpPr>
                  <p:nvPr/>
                </p:nvSpPr>
                <p:spPr>
                  <a:xfrm>
                    <a:off x="6594764" y="3740727"/>
                    <a:ext cx="1468580" cy="3929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תיבת טקסט 7">
                    <a:extLst>
                      <a:ext uri="{FF2B5EF4-FFF2-40B4-BE49-F238E27FC236}">
                        <a16:creationId xmlns="" xmlns:a16="http://schemas.microsoft.com/office/drawing/2014/main" id="{CCE9DA2E-D107-4D0D-B4B0-CF60F2FAF941}"/>
                      </a:ext>
                    </a:extLst>
                  </p:cNvPr>
                  <p:cNvSpPr txBox="1"/>
                  <p:nvPr/>
                </p:nvSpPr>
                <p:spPr>
                  <a:xfrm>
                    <a:off x="4028640"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63" name="תיבת טקסט 7">
                    <a:extLst>
                      <a:ext uri="{FF2B5EF4-FFF2-40B4-BE49-F238E27FC236}">
                        <a16:creationId xmlns:a16="http://schemas.microsoft.com/office/drawing/2014/main" xmlns:a14="http://schemas.microsoft.com/office/drawing/2010/main" xmlns="" id="{CCE9DA2E-D107-4D0D-B4B0-CF60F2FAF941}"/>
                      </a:ext>
                    </a:extLst>
                  </p:cNvPr>
                  <p:cNvSpPr txBox="1">
                    <a:spLocks noRot="1" noChangeAspect="1" noMove="1" noResize="1" noEditPoints="1" noAdjustHandles="1" noChangeArrowheads="1" noChangeShapeType="1" noTextEdit="1"/>
                  </p:cNvSpPr>
                  <p:nvPr/>
                </p:nvSpPr>
                <p:spPr>
                  <a:xfrm>
                    <a:off x="4028640" y="3740727"/>
                    <a:ext cx="1468580" cy="392993"/>
                  </a:xfrm>
                  <a:prstGeom prst="rect">
                    <a:avLst/>
                  </a:prstGeom>
                  <a:blipFill rotWithShape="0">
                    <a:blip r:embed="rId8"/>
                    <a:stretch>
                      <a:fillRect b="-222222"/>
                    </a:stretch>
                  </a:blipFill>
                </p:spPr>
                <p:txBody>
                  <a:bodyPr/>
                  <a:lstStyle/>
                  <a:p>
                    <a:r>
                      <a:rPr lang="en-US">
                        <a:noFill/>
                      </a:rPr>
                      <a:t> </a:t>
                    </a:r>
                  </a:p>
                </p:txBody>
              </p:sp>
            </mc:Fallback>
          </mc:AlternateContent>
        </p:grpSp>
      </p:grpSp>
      <p:sp>
        <p:nvSpPr>
          <p:cNvPr id="64" name="תיבת טקסט 18">
            <a:extLst>
              <a:ext uri="{FF2B5EF4-FFF2-40B4-BE49-F238E27FC236}">
                <a16:creationId xmlns="" xmlns:a16="http://schemas.microsoft.com/office/drawing/2014/main" id="{ECF91D0B-DA07-49B1-BA69-A1B09CDDCCB2}"/>
              </a:ext>
            </a:extLst>
          </p:cNvPr>
          <p:cNvSpPr txBox="1"/>
          <p:nvPr/>
        </p:nvSpPr>
        <p:spPr>
          <a:xfrm>
            <a:off x="696191" y="3651570"/>
            <a:ext cx="10799618" cy="954107"/>
          </a:xfrm>
          <a:prstGeom prst="rect">
            <a:avLst/>
          </a:prstGeom>
          <a:noFill/>
        </p:spPr>
        <p:txBody>
          <a:bodyPr wrap="square" rtlCol="0">
            <a:spAutoFit/>
          </a:bodyPr>
          <a:lstStyle/>
          <a:p>
            <a:pPr marL="457200" indent="-457200">
              <a:buFont typeface="Arial" panose="020B0604020202020204" pitchFamily="34" charset="0"/>
              <a:buChar char="•"/>
            </a:pPr>
            <a:r>
              <a:rPr lang="en-US" altLang="en-US" sz="2800" dirty="0">
                <a:solidFill>
                  <a:srgbClr val="351AFA"/>
                </a:solidFill>
                <a:latin typeface="Comic Sans MS" panose="030F0702030302020204" pitchFamily="66" charset="0"/>
              </a:rPr>
              <a:t>C</a:t>
            </a:r>
            <a:r>
              <a:rPr lang="en-US" altLang="en-US" sz="2800" dirty="0" smtClean="0">
                <a:solidFill>
                  <a:srgbClr val="351AFA"/>
                </a:solidFill>
                <a:latin typeface="Comic Sans MS" panose="030F0702030302020204" pitchFamily="66" charset="0"/>
              </a:rPr>
              <a:t>hoose two random consecutive buckets, and choose a random element from each.</a:t>
            </a:r>
          </a:p>
        </p:txBody>
      </p:sp>
      <p:grpSp>
        <p:nvGrpSpPr>
          <p:cNvPr id="3" name="Group 2"/>
          <p:cNvGrpSpPr/>
          <p:nvPr/>
        </p:nvGrpSpPr>
        <p:grpSpPr>
          <a:xfrm>
            <a:off x="3639845" y="4611196"/>
            <a:ext cx="4862945" cy="1536085"/>
            <a:chOff x="3380510" y="5159949"/>
            <a:chExt cx="4862945" cy="1861575"/>
          </a:xfrm>
        </p:grpSpPr>
        <p:grpSp>
          <p:nvGrpSpPr>
            <p:cNvPr id="17" name="קבוצה 16">
              <a:extLst>
                <a:ext uri="{FF2B5EF4-FFF2-40B4-BE49-F238E27FC236}">
                  <a16:creationId xmlns="" xmlns:a16="http://schemas.microsoft.com/office/drawing/2014/main" id="{FE05A6E4-1E94-479F-B031-B0D02AF0302F}"/>
                </a:ext>
              </a:extLst>
            </p:cNvPr>
            <p:cNvGrpSpPr/>
            <p:nvPr/>
          </p:nvGrpSpPr>
          <p:grpSpPr>
            <a:xfrm>
              <a:off x="3380510" y="5159949"/>
              <a:ext cx="4862945" cy="1861575"/>
              <a:chOff x="3449782" y="2272145"/>
              <a:chExt cx="4862945" cy="1861575"/>
            </a:xfrm>
          </p:grpSpPr>
          <p:sp>
            <p:nvSpPr>
              <p:cNvPr id="4" name="מלבן 3">
                <a:extLst>
                  <a:ext uri="{FF2B5EF4-FFF2-40B4-BE49-F238E27FC236}">
                    <a16:creationId xmlns="" xmlns:a16="http://schemas.microsoft.com/office/drawing/2014/main" id="{647B7FEE-5259-4B09-ADAC-D46741F33E2A}"/>
                  </a:ext>
                </a:extLst>
              </p:cNvPr>
              <p:cNvSpPr/>
              <p:nvPr/>
            </p:nvSpPr>
            <p:spPr>
              <a:xfrm>
                <a:off x="3449782" y="2272145"/>
                <a:ext cx="4862945" cy="14685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מחבר ישר 5">
                <a:extLst>
                  <a:ext uri="{FF2B5EF4-FFF2-40B4-BE49-F238E27FC236}">
                    <a16:creationId xmlns="" xmlns:a16="http://schemas.microsoft.com/office/drawing/2014/main" id="{DFDB2BB6-4DA9-4E47-8BF5-2A1CA23D7DE8}"/>
                  </a:ext>
                </a:extLst>
              </p:cNvPr>
              <p:cNvCxnSpPr/>
              <p:nvPr/>
            </p:nvCxnSpPr>
            <p:spPr>
              <a:xfrm flipV="1">
                <a:off x="5874327" y="2272145"/>
                <a:ext cx="0" cy="1468582"/>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תיבת טקסט 6">
                    <a:extLst>
                      <a:ext uri="{FF2B5EF4-FFF2-40B4-BE49-F238E27FC236}">
                        <a16:creationId xmlns="" xmlns:a16="http://schemas.microsoft.com/office/drawing/2014/main" id="{91E2DF32-F7CE-44E0-BF48-7B7AF080AF24}"/>
                      </a:ext>
                    </a:extLst>
                  </p:cNvPr>
                  <p:cNvSpPr txBox="1"/>
                  <p:nvPr/>
                </p:nvSpPr>
                <p:spPr>
                  <a:xfrm>
                    <a:off x="6594764"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7" name="תיבת טקסט 6">
                    <a:extLst>
                      <a:ext uri="{FF2B5EF4-FFF2-40B4-BE49-F238E27FC236}">
                        <a16:creationId xmlns:a16="http://schemas.microsoft.com/office/drawing/2014/main" id="{91E2DF32-F7CE-44E0-BF48-7B7AF080AF24}"/>
                      </a:ext>
                    </a:extLst>
                  </p:cNvPr>
                  <p:cNvSpPr txBox="1">
                    <a:spLocks noRot="1" noChangeAspect="1" noMove="1" noResize="1" noEditPoints="1" noAdjustHandles="1" noChangeArrowheads="1" noChangeShapeType="1" noTextEdit="1"/>
                  </p:cNvSpPr>
                  <p:nvPr/>
                </p:nvSpPr>
                <p:spPr>
                  <a:xfrm>
                    <a:off x="6594764" y="3740727"/>
                    <a:ext cx="1468580" cy="39299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תיבת טקסט 7">
                    <a:extLst>
                      <a:ext uri="{FF2B5EF4-FFF2-40B4-BE49-F238E27FC236}">
                        <a16:creationId xmlns="" xmlns:a16="http://schemas.microsoft.com/office/drawing/2014/main" id="{CCE9DA2E-D107-4D0D-B4B0-CF60F2FAF941}"/>
                      </a:ext>
                    </a:extLst>
                  </p:cNvPr>
                  <p:cNvSpPr txBox="1"/>
                  <p:nvPr/>
                </p:nvSpPr>
                <p:spPr>
                  <a:xfrm>
                    <a:off x="4028640" y="3740727"/>
                    <a:ext cx="1468580"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sup>
                          </m:sSup>
                        </m:oMath>
                      </m:oMathPara>
                    </a14:m>
                    <a:endParaRPr lang="en-US" dirty="0"/>
                  </a:p>
                </p:txBody>
              </p:sp>
            </mc:Choice>
            <mc:Fallback xmlns="">
              <p:sp>
                <p:nvSpPr>
                  <p:cNvPr id="8" name="תיבת טקסט 7">
                    <a:extLst>
                      <a:ext uri="{FF2B5EF4-FFF2-40B4-BE49-F238E27FC236}">
                        <a16:creationId xmlns:a16="http://schemas.microsoft.com/office/drawing/2014/main" xmlns:a14="http://schemas.microsoft.com/office/drawing/2010/main" xmlns="" id="{CCE9DA2E-D107-4D0D-B4B0-CF60F2FAF941}"/>
                      </a:ext>
                    </a:extLst>
                  </p:cNvPr>
                  <p:cNvSpPr txBox="1">
                    <a:spLocks noRot="1" noChangeAspect="1" noMove="1" noResize="1" noEditPoints="1" noAdjustHandles="1" noChangeArrowheads="1" noChangeShapeType="1" noTextEdit="1"/>
                  </p:cNvSpPr>
                  <p:nvPr/>
                </p:nvSpPr>
                <p:spPr>
                  <a:xfrm>
                    <a:off x="4028640" y="3740727"/>
                    <a:ext cx="1468580" cy="392993"/>
                  </a:xfrm>
                  <a:prstGeom prst="rect">
                    <a:avLst/>
                  </a:prstGeom>
                  <a:blipFill rotWithShape="0">
                    <a:blip r:embed="rId9"/>
                    <a:stretch>
                      <a:fillRect b="-9434"/>
                    </a:stretch>
                  </a:blipFill>
                </p:spPr>
                <p:txBody>
                  <a:bodyPr/>
                  <a:lstStyle/>
                  <a:p>
                    <a:r>
                      <a:rPr lang="en-US">
                        <a:noFill/>
                      </a:rPr>
                      <a:t> </a:t>
                    </a:r>
                  </a:p>
                </p:txBody>
              </p:sp>
            </mc:Fallback>
          </mc:AlternateContent>
          <p:cxnSp>
            <p:nvCxnSpPr>
              <p:cNvPr id="12" name="מחבר ישר 11">
                <a:extLst>
                  <a:ext uri="{FF2B5EF4-FFF2-40B4-BE49-F238E27FC236}">
                    <a16:creationId xmlns="" xmlns:a16="http://schemas.microsoft.com/office/drawing/2014/main" id="{B2FCF160-E245-472A-837B-A33BAAAEB805}"/>
                  </a:ext>
                </a:extLst>
              </p:cNvPr>
              <p:cNvCxnSpPr/>
              <p:nvPr/>
            </p:nvCxnSpPr>
            <p:spPr>
              <a:xfrm>
                <a:off x="3449782" y="2964872"/>
                <a:ext cx="4862945" cy="0"/>
              </a:xfrm>
              <a:prstGeom prst="line">
                <a:avLst/>
              </a:prstGeom>
              <a:ln w="508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13" name="אליפסה 12">
                <a:extLst>
                  <a:ext uri="{FF2B5EF4-FFF2-40B4-BE49-F238E27FC236}">
                    <a16:creationId xmlns="" xmlns:a16="http://schemas.microsoft.com/office/drawing/2014/main" id="{C1DB02FD-2A63-4C19-94DC-A44302E87B70}"/>
                  </a:ext>
                </a:extLst>
              </p:cNvPr>
              <p:cNvSpPr/>
              <p:nvPr/>
            </p:nvSpPr>
            <p:spPr>
              <a:xfrm>
                <a:off x="4128655" y="3158837"/>
                <a:ext cx="152400" cy="13854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אליפסה 13">
                <a:extLst>
                  <a:ext uri="{FF2B5EF4-FFF2-40B4-BE49-F238E27FC236}">
                    <a16:creationId xmlns="" xmlns:a16="http://schemas.microsoft.com/office/drawing/2014/main" id="{94B1A894-A861-4A31-A2B2-05E3888AD978}"/>
                  </a:ext>
                </a:extLst>
              </p:cNvPr>
              <p:cNvSpPr/>
              <p:nvPr/>
            </p:nvSpPr>
            <p:spPr>
              <a:xfrm>
                <a:off x="5250873" y="2521533"/>
                <a:ext cx="152400" cy="13854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אליפסה 14">
                <a:extLst>
                  <a:ext uri="{FF2B5EF4-FFF2-40B4-BE49-F238E27FC236}">
                    <a16:creationId xmlns="" xmlns:a16="http://schemas.microsoft.com/office/drawing/2014/main" id="{B602D4D4-049B-45A1-8515-E2A3FD30EDFD}"/>
                  </a:ext>
                </a:extLst>
              </p:cNvPr>
              <p:cNvSpPr/>
              <p:nvPr/>
            </p:nvSpPr>
            <p:spPr>
              <a:xfrm>
                <a:off x="4641280" y="2715485"/>
                <a:ext cx="152400" cy="138546"/>
              </a:xfrm>
              <a:prstGeom prst="ellipse">
                <a:avLst/>
              </a:prstGeom>
              <a:solidFill>
                <a:srgbClr val="1403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אליפסה 15">
                <a:extLst>
                  <a:ext uri="{FF2B5EF4-FFF2-40B4-BE49-F238E27FC236}">
                    <a16:creationId xmlns="" xmlns:a16="http://schemas.microsoft.com/office/drawing/2014/main" id="{4433C498-3568-4441-A63F-01F67F6AF951}"/>
                  </a:ext>
                </a:extLst>
              </p:cNvPr>
              <p:cNvSpPr/>
              <p:nvPr/>
            </p:nvSpPr>
            <p:spPr>
              <a:xfrm>
                <a:off x="4433455" y="3463637"/>
                <a:ext cx="152400" cy="1385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אליפסה 13">
              <a:extLst>
                <a:ext uri="{FF2B5EF4-FFF2-40B4-BE49-F238E27FC236}">
                  <a16:creationId xmlns="" xmlns:a16="http://schemas.microsoft.com/office/drawing/2014/main" id="{94B1A894-A861-4A31-A2B2-05E3888AD978}"/>
                </a:ext>
              </a:extLst>
            </p:cNvPr>
            <p:cNvSpPr/>
            <p:nvPr/>
          </p:nvSpPr>
          <p:spPr>
            <a:xfrm>
              <a:off x="5978234" y="5217943"/>
              <a:ext cx="152400" cy="13854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אליפסה 14">
              <a:extLst>
                <a:ext uri="{FF2B5EF4-FFF2-40B4-BE49-F238E27FC236}">
                  <a16:creationId xmlns="" xmlns:a16="http://schemas.microsoft.com/office/drawing/2014/main" id="{B602D4D4-049B-45A1-8515-E2A3FD30EDFD}"/>
                </a:ext>
              </a:extLst>
            </p:cNvPr>
            <p:cNvSpPr/>
            <p:nvPr/>
          </p:nvSpPr>
          <p:spPr>
            <a:xfrm>
              <a:off x="7863745" y="5442693"/>
              <a:ext cx="152400" cy="138546"/>
            </a:xfrm>
            <a:prstGeom prst="ellipse">
              <a:avLst/>
            </a:prstGeom>
            <a:solidFill>
              <a:srgbClr val="1403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אליפסה 15">
              <a:extLst>
                <a:ext uri="{FF2B5EF4-FFF2-40B4-BE49-F238E27FC236}">
                  <a16:creationId xmlns="" xmlns:a16="http://schemas.microsoft.com/office/drawing/2014/main" id="{4433C498-3568-4441-A63F-01F67F6AF951}"/>
                </a:ext>
              </a:extLst>
            </p:cNvPr>
            <p:cNvSpPr/>
            <p:nvPr/>
          </p:nvSpPr>
          <p:spPr>
            <a:xfrm>
              <a:off x="6719023" y="5647685"/>
              <a:ext cx="152400" cy="1385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אליפסה 12">
              <a:extLst>
                <a:ext uri="{FF2B5EF4-FFF2-40B4-BE49-F238E27FC236}">
                  <a16:creationId xmlns="" xmlns:a16="http://schemas.microsoft.com/office/drawing/2014/main" id="{C1DB02FD-2A63-4C19-94DC-A44302E87B70}"/>
                </a:ext>
              </a:extLst>
            </p:cNvPr>
            <p:cNvSpPr/>
            <p:nvPr/>
          </p:nvSpPr>
          <p:spPr>
            <a:xfrm>
              <a:off x="7259782" y="5906784"/>
              <a:ext cx="152400" cy="138546"/>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760225" y="6062539"/>
            <a:ext cx="10557995" cy="584775"/>
          </a:xfrm>
          <a:prstGeom prst="rect">
            <a:avLst/>
          </a:prstGeom>
          <a:noFill/>
        </p:spPr>
        <p:txBody>
          <a:bodyPr wrap="square" rtlCol="0">
            <a:spAutoFit/>
          </a:bodyPr>
          <a:lstStyle/>
          <a:p>
            <a:r>
              <a:rPr lang="en-US" altLang="en-US" sz="3200" dirty="0" err="1">
                <a:solidFill>
                  <a:srgbClr val="FF0000"/>
                </a:solidFill>
                <a:latin typeface="Comic Sans MS" panose="030F0702030302020204" pitchFamily="66" charset="0"/>
              </a:rPr>
              <a:t>Pr</a:t>
            </a:r>
            <a:r>
              <a:rPr lang="en-US" altLang="en-US" sz="3200" dirty="0" smtClean="0">
                <a:solidFill>
                  <a:srgbClr val="FF0000"/>
                </a:solidFill>
                <a:latin typeface="Comic Sans MS" panose="030F0702030302020204" pitchFamily="66" charset="0"/>
              </a:rPr>
              <a:t>[ </a:t>
            </a:r>
            <a:r>
              <a:rPr lang="en-US" altLang="en-US" sz="2800" dirty="0" smtClean="0">
                <a:solidFill>
                  <a:srgbClr val="FF0000"/>
                </a:solidFill>
                <a:latin typeface="Comic Sans MS" panose="030F0702030302020204" pitchFamily="66" charset="0"/>
              </a:rPr>
              <a:t>getting </a:t>
            </a:r>
            <a:r>
              <a:rPr lang="en-US" altLang="en-US" sz="2800" dirty="0">
                <a:solidFill>
                  <a:srgbClr val="FF0000"/>
                </a:solidFill>
                <a:latin typeface="Comic Sans MS" panose="030F0702030302020204" pitchFamily="66" charset="0"/>
              </a:rPr>
              <a:t>(1,2) </a:t>
            </a:r>
            <a:r>
              <a:rPr lang="en-US" altLang="en-US" sz="2800" dirty="0" smtClean="0">
                <a:solidFill>
                  <a:srgbClr val="FF0000"/>
                </a:solidFill>
                <a:latin typeface="Comic Sans MS" panose="030F0702030302020204" pitchFamily="66" charset="0"/>
              </a:rPr>
              <a:t>  </a:t>
            </a:r>
            <a:r>
              <a:rPr lang="en-US" altLang="en-US" sz="3200" dirty="0" smtClean="0">
                <a:solidFill>
                  <a:srgbClr val="FF0000"/>
                </a:solidFill>
                <a:latin typeface="Comic Sans MS" panose="030F0702030302020204" pitchFamily="66" charset="0"/>
              </a:rPr>
              <a:t>|</a:t>
            </a:r>
            <a:r>
              <a:rPr lang="en-US" altLang="en-US" sz="2800" dirty="0" smtClean="0">
                <a:solidFill>
                  <a:srgbClr val="FF0000"/>
                </a:solidFill>
                <a:latin typeface="Comic Sans MS" panose="030F0702030302020204" pitchFamily="66" charset="0"/>
              </a:rPr>
              <a:t>  f </a:t>
            </a:r>
            <a:r>
              <a:rPr lang="en-US" altLang="en-US" sz="2800" dirty="0">
                <a:solidFill>
                  <a:srgbClr val="FF0000"/>
                </a:solidFill>
                <a:latin typeface="Comic Sans MS" panose="030F0702030302020204" pitchFamily="66" charset="0"/>
              </a:rPr>
              <a:t>is (1,2)-abundant</a:t>
            </a:r>
            <a:r>
              <a:rPr lang="en-US" altLang="en-US" sz="2800" dirty="0" smtClean="0">
                <a:solidFill>
                  <a:srgbClr val="FF0000"/>
                </a:solidFill>
                <a:latin typeface="Comic Sans MS" panose="030F0702030302020204" pitchFamily="66" charset="0"/>
              </a:rPr>
              <a:t>) </a:t>
            </a:r>
            <a:r>
              <a:rPr lang="en-US" altLang="en-US" sz="3200" dirty="0" smtClean="0">
                <a:solidFill>
                  <a:srgbClr val="FF0000"/>
                </a:solidFill>
                <a:latin typeface="Comic Sans MS" panose="030F0702030302020204" pitchFamily="66" charset="0"/>
              </a:rPr>
              <a:t>]</a:t>
            </a:r>
            <a:r>
              <a:rPr lang="en-US" altLang="en-US" sz="2800" dirty="0" smtClean="0">
                <a:solidFill>
                  <a:srgbClr val="FF0000"/>
                </a:solidFill>
                <a:latin typeface="Comic Sans MS" panose="030F0702030302020204" pitchFamily="66" charset="0"/>
              </a:rPr>
              <a:t>  ≥  1/(</a:t>
            </a:r>
            <a:r>
              <a:rPr lang="en-US" altLang="en-US" sz="2800" dirty="0" err="1" smtClean="0">
                <a:solidFill>
                  <a:srgbClr val="FF0000"/>
                </a:solidFill>
                <a:latin typeface="Comic Sans MS" panose="030F0702030302020204" pitchFamily="66" charset="0"/>
              </a:rPr>
              <a:t>logn</a:t>
            </a:r>
            <a:r>
              <a:rPr lang="en-US" altLang="en-US" sz="2800" dirty="0" smtClean="0">
                <a:solidFill>
                  <a:srgbClr val="FF0000"/>
                </a:solidFill>
                <a:latin typeface="Comic Sans MS" panose="030F0702030302020204" pitchFamily="66" charset="0"/>
              </a:rPr>
              <a:t>)^2 </a:t>
            </a:r>
            <a:endParaRPr lang="en-US" altLang="en-US" sz="28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772858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10206</TotalTime>
  <Words>525</Words>
  <Application>Microsoft Office PowerPoint</Application>
  <PresentationFormat>Widescreen</PresentationFormat>
  <Paragraphs>100</Paragraphs>
  <Slides>14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Cambria Math</vt:lpstr>
      <vt:lpstr>Comic Sans MS</vt:lpstr>
      <vt:lpstr>Office Theme</vt:lpstr>
      <vt:lpstr>Testing for Forbidden Patterns in Permutations</vt:lpstr>
      <vt:lpstr>"π"-free vs. "π"-abundant sequences</vt:lpstr>
      <vt:lpstr>Testing for π-freeness</vt:lpstr>
      <vt:lpstr>How the Complexity Depends on π</vt:lpstr>
      <vt:lpstr>How the Complexity Depends on π:  The Parameter u(π)</vt:lpstr>
      <vt:lpstr>Towards the definition of u(π)</vt:lpstr>
      <vt:lpstr>PowerPoint Presentation</vt:lpstr>
      <vt:lpstr>PowerPoint Presentation</vt:lpstr>
      <vt:lpstr>The parameter m(π)</vt:lpstr>
      <vt:lpstr>PowerPoint Presentation</vt:lpstr>
      <vt:lpstr>PowerPoint Presentation</vt:lpstr>
      <vt:lpstr>u(π) vs. m(π)</vt:lpstr>
      <vt:lpstr>Open Problems</vt:lpstr>
      <vt:lpstr>Appendix : Testing for forbidden π=(1,2)</vt:lpstr>
    </vt:vector>
  </TitlesOfParts>
  <Company>Intel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Property Testing &amp; Permutation pattern</dc:title>
  <dc:creator>Laufer, Gil</dc:creator>
  <cp:keywords>CTPClassification=CTP_NT</cp:keywords>
  <cp:lastModifiedBy>Laufer, Gil</cp:lastModifiedBy>
  <cp:revision>162</cp:revision>
  <dcterms:created xsi:type="dcterms:W3CDTF">2019-06-06T08:12:48Z</dcterms:created>
  <dcterms:modified xsi:type="dcterms:W3CDTF">2019-06-18T13:20:12Z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9f1d3a78-91cc-4496-892e-94d445dc3219</vt:lpwstr>
  </property>
  <property fmtid="{D5CDD505-2E9C-101B-9397-08002B2CF9AE}" pid="3" name="CTP_TimeStamp">
    <vt:lpwstr>2019-06-18 13:20:08Z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